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Hanken Grotesk"/>
      <p:regular r:id="rId27"/>
      <p:bold r:id="rId28"/>
      <p:italic r:id="rId29"/>
      <p:boldItalic r:id="rId30"/>
    </p:embeddedFont>
    <p:embeddedFont>
      <p:font typeface="Cinzel"/>
      <p:regular r:id="rId31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4">
          <p15:clr>
            <a:srgbClr val="A4A3A4"/>
          </p15:clr>
        </p15:guide>
        <p15:guide id="2" orient="horz" pos="3480">
          <p15:clr>
            <a:srgbClr val="A4A3A4"/>
          </p15:clr>
        </p15:guide>
        <p15:guide id="3" orient="horz" pos="1968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6E6DCE-3B7C-4EA0-A4AA-893E9EC3B8CB}">
  <a:tblStyle styleId="{0B6E6DCE-3B7C-4EA0-A4AA-893E9EC3B8CB}" styleName="Table_0">
    <a:wholeTbl>
      <a:tcTxStyle b="off" i="off">
        <a:font>
          <a:latin typeface="Arial"/>
          <a:ea typeface="Arial"/>
          <a:cs typeface="Arial"/>
        </a:font>
        <a:srgbClr val="000048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D"/>
          </a:solidFill>
        </a:fill>
      </a:tcStyle>
    </a:wholeTbl>
    <a:band1H>
      <a:tcTxStyle/>
      <a:tcStyle>
        <a:fill>
          <a:solidFill>
            <a:srgbClr val="CCCCDA"/>
          </a:solidFill>
        </a:fill>
      </a:tcStyle>
    </a:band1H>
    <a:band2H>
      <a:tcTxStyle/>
    </a:band2H>
    <a:band1V>
      <a:tcTxStyle/>
      <a:tcStyle>
        <a:fill>
          <a:solidFill>
            <a:srgbClr val="CCCCD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2E308E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2E308E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2E308E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2E308E"/>
          </a:solidFill>
        </a:fill>
      </a:tcStyle>
    </a:firstRow>
    <a:neCell>
      <a:tcTxStyle/>
    </a:neCell>
    <a:nwCell>
      <a:tcTxStyle/>
    </a:nwCell>
  </a:tblStyle>
  <a:tblStyle styleId="{7DB243B4-B206-4E18-A6D3-1A926B45AB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4" orient="horz"/>
        <p:guide pos="3480" orient="horz"/>
        <p:guide pos="196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HankenGrotesk-bold.fntdata"/><Relationship Id="rId27" Type="http://schemas.openxmlformats.org/officeDocument/2006/relationships/font" Target="fonts/HankenGrotesk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ankenGrotesk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inzel-regular.fntdata"/><Relationship Id="rId30" Type="http://schemas.openxmlformats.org/officeDocument/2006/relationships/font" Target="fonts/HankenGrotesk-bold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Cinzel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df3f999b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df3f999b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5df3f999b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81b08193c_1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381b08193c_1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db4b1bb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5db4b1bb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db4b1bb6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5db4b1bb6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db4b1bb6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5db4b1bb6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dc3a94d7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5dc3a94d7a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- light layout">
  <p:cSld name="Cover 1 - light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461" l="402" r="804" t="430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adient 2">
  <p:cSld name="Divider 1 - gradient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1"/>
          <p:cNvSpPr txBox="1"/>
          <p:nvPr>
            <p:ph type="ctrTitle"/>
          </p:nvPr>
        </p:nvSpPr>
        <p:spPr>
          <a:xfrm>
            <a:off x="1042416" y="2036802"/>
            <a:ext cx="938174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adient 3">
  <p:cSld name="Divider 1 - gradient 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2"/>
          <p:cNvSpPr txBox="1"/>
          <p:nvPr>
            <p:ph type="ctrTitle"/>
          </p:nvPr>
        </p:nvSpPr>
        <p:spPr>
          <a:xfrm>
            <a:off x="1042416" y="2036802"/>
            <a:ext cx="938174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adient 1">
  <p:cSld name="Divider 2 - gradient 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5010" r="15648" t="10638"/>
          <a:stretch/>
        </p:blipFill>
        <p:spPr>
          <a:xfrm>
            <a:off x="0" y="-1"/>
            <a:ext cx="12192000" cy="686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3"/>
          <p:cNvSpPr txBox="1"/>
          <p:nvPr>
            <p:ph type="ctrTitle"/>
          </p:nvPr>
        </p:nvSpPr>
        <p:spPr>
          <a:xfrm>
            <a:off x="1042416" y="1812207"/>
            <a:ext cx="5172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adient 2">
  <p:cSld name="Divider 2 - gradient 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30862" l="0" r="11765" t="19098"/>
          <a:stretch/>
        </p:blipFill>
        <p:spPr>
          <a:xfrm>
            <a:off x="0" y="-1"/>
            <a:ext cx="12192000" cy="691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type="ctrTitle"/>
          </p:nvPr>
        </p:nvSpPr>
        <p:spPr>
          <a:xfrm>
            <a:off x="1042416" y="1812207"/>
            <a:ext cx="5172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divide - gradient 1">
  <p:cSld name="Triple divide - gradient 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b="390" l="15012" r="6387" t="20935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divide - gradient 2">
  <p:cSld name="Triple divide - gradient 2"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2">
            <a:alphaModFix/>
          </a:blip>
          <a:srcRect b="0" l="14690" r="6420" t="2110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divide - gradient 3">
  <p:cSld name="Triple divide - gradient 3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/>
          </a:blip>
          <a:srcRect b="-1" l="16053" r="6544" t="22108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itle and content - light">
  <p:cSld name="Basic title and content - ligh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457200" y="1524003"/>
            <a:ext cx="108077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itle and content - dark">
  <p:cSld name="Basic title and content - dark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57200" y="1524003"/>
            <a:ext cx="108077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er head, sub head, footnote - light">
  <p:cSld name="Super head, sub head, footnote - ligh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57200" y="1524003"/>
            <a:ext cx="108077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20"/>
          <p:cNvSpPr txBox="1"/>
          <p:nvPr>
            <p:ph idx="3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20"/>
          <p:cNvSpPr txBox="1"/>
          <p:nvPr>
            <p:ph idx="4" type="body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50"/>
              <a:buNone/>
              <a:defRPr b="0" sz="105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light">
  <p:cSld name="Title only - light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er head, sub head, footnote - dark">
  <p:cSld name="Super head, sub head, footnote - dark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0" sz="18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body"/>
          </p:nvPr>
        </p:nvSpPr>
        <p:spPr>
          <a:xfrm>
            <a:off x="457200" y="1524003"/>
            <a:ext cx="108077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body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50"/>
              <a:buNone/>
              <a:defRPr b="0" sz="105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- light">
  <p:cSld name="Two column - ligh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3" type="body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4" type="body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5" type="body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- dark">
  <p:cSld name="Two column - dark">
    <p:bg>
      <p:bgPr>
        <a:solidFill>
          <a:schemeClr val="dk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2" type="body"/>
          </p:nvPr>
        </p:nvSpPr>
        <p:spPr>
          <a:xfrm>
            <a:off x="452438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3" type="body"/>
          </p:nvPr>
        </p:nvSpPr>
        <p:spPr>
          <a:xfrm>
            <a:off x="452438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4" type="body"/>
          </p:nvPr>
        </p:nvSpPr>
        <p:spPr>
          <a:xfrm>
            <a:off x="6320785" y="1196975"/>
            <a:ext cx="530352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5" type="body"/>
          </p:nvPr>
        </p:nvSpPr>
        <p:spPr>
          <a:xfrm>
            <a:off x="6320785" y="1735922"/>
            <a:ext cx="5303520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- light">
  <p:cSld name="Three column - ligh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452438" y="1196975"/>
            <a:ext cx="3506787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3" type="body"/>
          </p:nvPr>
        </p:nvSpPr>
        <p:spPr>
          <a:xfrm>
            <a:off x="4325191" y="1196975"/>
            <a:ext cx="3506787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4" type="body"/>
          </p:nvPr>
        </p:nvSpPr>
        <p:spPr>
          <a:xfrm>
            <a:off x="8184497" y="1196975"/>
            <a:ext cx="35661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5" type="body"/>
          </p:nvPr>
        </p:nvSpPr>
        <p:spPr>
          <a:xfrm>
            <a:off x="452438" y="1735922"/>
            <a:ext cx="3506787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6" type="body"/>
          </p:nvPr>
        </p:nvSpPr>
        <p:spPr>
          <a:xfrm>
            <a:off x="4302544" y="1735922"/>
            <a:ext cx="3506787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7" type="body"/>
          </p:nvPr>
        </p:nvSpPr>
        <p:spPr>
          <a:xfrm>
            <a:off x="8168691" y="1735922"/>
            <a:ext cx="3566109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- dark">
  <p:cSld name="Three column - dark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5"/>
          <p:cNvSpPr txBox="1"/>
          <p:nvPr>
            <p:ph idx="2" type="body"/>
          </p:nvPr>
        </p:nvSpPr>
        <p:spPr>
          <a:xfrm>
            <a:off x="452438" y="1196975"/>
            <a:ext cx="3506787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body"/>
          </p:nvPr>
        </p:nvSpPr>
        <p:spPr>
          <a:xfrm>
            <a:off x="4325191" y="1196975"/>
            <a:ext cx="3506787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4" type="body"/>
          </p:nvPr>
        </p:nvSpPr>
        <p:spPr>
          <a:xfrm>
            <a:off x="8184497" y="1196975"/>
            <a:ext cx="3566109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5" type="body"/>
          </p:nvPr>
        </p:nvSpPr>
        <p:spPr>
          <a:xfrm>
            <a:off x="452438" y="1735922"/>
            <a:ext cx="3506787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6" type="body"/>
          </p:nvPr>
        </p:nvSpPr>
        <p:spPr>
          <a:xfrm>
            <a:off x="4302544" y="1735922"/>
            <a:ext cx="3506787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7" type="body"/>
          </p:nvPr>
        </p:nvSpPr>
        <p:spPr>
          <a:xfrm>
            <a:off x="8168691" y="1735922"/>
            <a:ext cx="3566109" cy="403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horizontal - light">
  <p:cSld name="Comparison horizontal - ligh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1" name="Google Shape;191;p26"/>
          <p:cNvSpPr txBox="1"/>
          <p:nvPr>
            <p:ph idx="2" type="body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3" type="body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26"/>
          <p:cNvSpPr txBox="1"/>
          <p:nvPr>
            <p:ph idx="4" type="body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5" type="body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26"/>
          <p:cNvSpPr txBox="1"/>
          <p:nvPr>
            <p:ph idx="6" type="body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7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horizontal - dark">
  <p:cSld name="Comparison horizontal - dark">
    <p:bg>
      <p:bgPr>
        <a:solidFill>
          <a:schemeClr val="dk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11" type="ftr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457199" y="6438651"/>
            <a:ext cx="352097" cy="1907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0" sz="18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27"/>
          <p:cNvSpPr txBox="1"/>
          <p:nvPr>
            <p:ph idx="3" type="body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⎻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4" type="body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0" sz="18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27"/>
          <p:cNvSpPr txBox="1"/>
          <p:nvPr>
            <p:ph idx="5" type="body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⎻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6" type="body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0" sz="18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p27"/>
          <p:cNvSpPr txBox="1"/>
          <p:nvPr>
            <p:ph idx="7" type="body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⎻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2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>
                <a:solidFill>
                  <a:schemeClr val="accent5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>
                <a:solidFill>
                  <a:schemeClr val="accent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type="ctrTitle"/>
          </p:nvPr>
        </p:nvSpPr>
        <p:spPr>
          <a:xfrm>
            <a:off x="1042416" y="2023872"/>
            <a:ext cx="8575589" cy="1946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ark">
  <p:cSld name="Title only - dark"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Blank - light"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- light layout">
  <p:cSld name="Cover 2 - light layout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1499616" y="2052083"/>
            <a:ext cx="8169317" cy="1579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1" sz="3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Graphic Single Line Title">
  <p:cSld name="Blue Graphic Single Line 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nimal&#10;&#10;Description automatically generated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61"/>
            <a:ext cx="12192000" cy="68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F78C4">
                  <a:alpha val="0"/>
                </a:srgbClr>
              </a:gs>
              <a:gs pos="25000">
                <a:srgbClr val="2F78C4">
                  <a:alpha val="0"/>
                </a:srgbClr>
              </a:gs>
              <a:gs pos="58999">
                <a:srgbClr val="2E308E">
                  <a:alpha val="95686"/>
                </a:srgbClr>
              </a:gs>
              <a:gs pos="100000">
                <a:srgbClr val="2E308E">
                  <a:alpha val="95686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 txBox="1"/>
          <p:nvPr>
            <p:ph type="ctrTitle"/>
          </p:nvPr>
        </p:nvSpPr>
        <p:spPr>
          <a:xfrm>
            <a:off x="552218" y="2410016"/>
            <a:ext cx="11131783" cy="820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33"/>
              <a:buFont typeface="Arial"/>
              <a:buNone/>
              <a:defRPr b="1" i="0" sz="5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2" name="Google Shape;232;p31"/>
          <p:cNvCxnSpPr/>
          <p:nvPr/>
        </p:nvCxnSpPr>
        <p:spPr>
          <a:xfrm rot="10800000">
            <a:off x="523863" y="4116591"/>
            <a:ext cx="2892613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552218" y="3269357"/>
            <a:ext cx="11103597" cy="541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7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2" type="body"/>
          </p:nvPr>
        </p:nvSpPr>
        <p:spPr>
          <a:xfrm>
            <a:off x="552218" y="4275932"/>
            <a:ext cx="11099364" cy="338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33"/>
              <a:buNone/>
              <a:defRPr sz="2133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11" type="ftr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/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761" y="-140542"/>
            <a:ext cx="7219784" cy="198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Graadient Blank">
  <p:cSld name="Blue Graadient Blank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65000">
                <a:schemeClr val="accent1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512064" y="365761"/>
            <a:ext cx="11171936" cy="8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1" type="ftr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/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513467" y="6345991"/>
            <a:ext cx="165110" cy="1642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12401" y="6335346"/>
            <a:ext cx="1373033" cy="29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Gradient Cover Double + Client Logo_Double" showMasterSp="0">
  <p:cSld name="Blue Gradient Cover Double + Client Logo_Double">
    <p:bg>
      <p:bgPr>
        <a:gradFill>
          <a:gsLst>
            <a:gs pos="0">
              <a:schemeClr val="accent3"/>
            </a:gs>
            <a:gs pos="66000">
              <a:schemeClr val="accent1"/>
            </a:gs>
            <a:gs pos="100000">
              <a:schemeClr val="accent1"/>
            </a:gs>
          </a:gsLst>
          <a:lin ang="1350000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552218" y="1999680"/>
            <a:ext cx="11131783" cy="1641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33"/>
              <a:buFont typeface="Arial"/>
              <a:buNone/>
              <a:defRPr b="1" i="0" sz="5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6" name="Google Shape;246;p34"/>
          <p:cNvCxnSpPr/>
          <p:nvPr/>
        </p:nvCxnSpPr>
        <p:spPr>
          <a:xfrm rot="10800000">
            <a:off x="523863" y="4487651"/>
            <a:ext cx="2892613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552218" y="3640417"/>
            <a:ext cx="11103597" cy="541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7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2" type="body"/>
          </p:nvPr>
        </p:nvSpPr>
        <p:spPr>
          <a:xfrm>
            <a:off x="552218" y="4646992"/>
            <a:ext cx="11099364" cy="338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33"/>
              <a:buNone/>
              <a:defRPr sz="2133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4"/>
          <p:cNvSpPr txBox="1"/>
          <p:nvPr>
            <p:ph idx="11" type="ftr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/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3761" y="-140542"/>
            <a:ext cx="7219784" cy="198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Layout_White Background">
  <p:cSld name="Main Layout_White Background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512064" y="365761"/>
            <a:ext cx="11222736" cy="8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508000" y="1549401"/>
            <a:ext cx="11222736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11" type="ftr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9pPr>
          </a:lstStyle>
          <a:p/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513467" y="6345991"/>
            <a:ext cx="165110" cy="1642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tx">
  <p:cSld name="TITLE_AND_BOD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tx">
  <p:cSld name="TITLE_AND_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l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>
            <a:off x="1042416" y="1903671"/>
            <a:ext cx="60533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adient 3">
  <p:cSld name="Divider 2 - gradient 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41847" l="7922" r="14839" t="14335"/>
          <a:stretch/>
        </p:blipFill>
        <p:spPr>
          <a:xfrm>
            <a:off x="-1" y="-1"/>
            <a:ext cx="12215813" cy="693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 txBox="1"/>
          <p:nvPr>
            <p:ph type="ctrTitle"/>
          </p:nvPr>
        </p:nvSpPr>
        <p:spPr>
          <a:xfrm>
            <a:off x="1042416" y="1812207"/>
            <a:ext cx="5172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- dark layout ">
  <p:cSld name="Cover 1 - dark layout 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0" l="116" r="0" t="116"/>
          <a:stretch/>
        </p:blipFill>
        <p:spPr>
          <a:xfrm>
            <a:off x="0" y="-1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/>
        </p:nvSpPr>
        <p:spPr>
          <a:xfrm>
            <a:off x="-1367942" y="1682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- dark layout">
  <p:cSld name="Cover 2 - dark layout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1499616" y="2052083"/>
            <a:ext cx="8169317" cy="1579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b="1"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ontents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⎻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adient 1">
  <p:cSld name="Divider 1 - gradient 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337" r="0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>
            <a:off x="1042416" y="2036802"/>
            <a:ext cx="938174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844551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844551" y="1574800"/>
            <a:ext cx="105029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>
            <a:lvl1pPr indent="-425450" lvl="0" marL="457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25450" lvl="1" marL="914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25450" lvl="2" marL="1371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25450" lvl="3" marL="1828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25450" lvl="4" marL="22860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2545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2545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2545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2545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Helvetica Neue"/>
              <a:buChar char="•"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5979516" y="6540500"/>
            <a:ext cx="226619" cy="230529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Thiruvikramchoudry/Chatbot-Pulse.git" TargetMode="External"/><Relationship Id="rId5" Type="http://schemas.openxmlformats.org/officeDocument/2006/relationships/hyperlink" Target="https://github.com/Thiruvikramchoudry/Chatbot-Pulse.git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1" Type="http://schemas.openxmlformats.org/officeDocument/2006/relationships/image" Target="../media/image29.png"/><Relationship Id="rId10" Type="http://schemas.openxmlformats.org/officeDocument/2006/relationships/image" Target="../media/image30.png"/><Relationship Id="rId13" Type="http://schemas.openxmlformats.org/officeDocument/2006/relationships/image" Target="../media/image35.png"/><Relationship Id="rId1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269" name="Google Shape;269;p39"/>
          <p:cNvSpPr txBox="1"/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2"/>
                </a:solidFill>
              </a:rPr>
              <a:t>D</a:t>
            </a:r>
            <a:r>
              <a:rPr lang="en-US" sz="3700">
                <a:solidFill>
                  <a:schemeClr val="lt2"/>
                </a:solidFill>
              </a:rPr>
              <a:t>iagnosing skin conditions using images</a:t>
            </a:r>
            <a:endParaRPr sz="3700">
              <a:solidFill>
                <a:schemeClr val="lt2"/>
              </a:solidFill>
            </a:endParaRPr>
          </a:p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/>
              <a:t>Team name : </a:t>
            </a:r>
            <a:r>
              <a:rPr lang="en-US"/>
              <a:t>Black Squad</a:t>
            </a:r>
            <a:endParaRPr/>
          </a:p>
        </p:txBody>
      </p:sp>
      <p:sp>
        <p:nvSpPr>
          <p:cNvPr id="271" name="Google Shape;271;p39"/>
          <p:cNvSpPr txBox="1"/>
          <p:nvPr>
            <p:ph idx="2" type="body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/>
              <a:t>Team No : 24</a:t>
            </a:r>
            <a:br>
              <a:rPr lang="en-US"/>
            </a:br>
            <a:r>
              <a:rPr lang="en-US"/>
              <a:t>RMKCET</a:t>
            </a:r>
            <a:endParaRPr/>
          </a:p>
        </p:txBody>
      </p:sp>
      <p:pic>
        <p:nvPicPr>
          <p:cNvPr descr="A blue text on a black background&#10;&#10;Description automatically generated"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72" y="996105"/>
            <a:ext cx="3023878" cy="96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4294967295" type="ctrTitle"/>
          </p:nvPr>
        </p:nvSpPr>
        <p:spPr>
          <a:xfrm>
            <a:off x="3506700" y="217025"/>
            <a:ext cx="517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200">
                <a:solidFill>
                  <a:schemeClr val="accent3"/>
                </a:solidFill>
              </a:rPr>
              <a:t>EXISTING SYSTEM</a:t>
            </a:r>
            <a:endParaRPr sz="4200">
              <a:solidFill>
                <a:schemeClr val="accent3"/>
              </a:solidFill>
            </a:endParaRPr>
          </a:p>
        </p:txBody>
      </p:sp>
      <p:sp>
        <p:nvSpPr>
          <p:cNvPr id="397" name="Google Shape;397;p48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398" name="Google Shape;398;p48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8"/>
          <p:cNvSpPr txBox="1"/>
          <p:nvPr>
            <p:ph idx="4294967295" type="body"/>
          </p:nvPr>
        </p:nvSpPr>
        <p:spPr>
          <a:xfrm>
            <a:off x="452450" y="1474400"/>
            <a:ext cx="79509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4">
                <a:solidFill>
                  <a:schemeClr val="accent3"/>
                </a:solidFill>
                <a:highlight>
                  <a:schemeClr val="lt1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AI Dermatologist :</a:t>
            </a:r>
            <a:endParaRPr b="1" sz="1844">
              <a:solidFill>
                <a:schemeClr val="accent3"/>
              </a:solidFill>
              <a:highlight>
                <a:schemeClr val="lt1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24242"/>
                </a:solidFill>
                <a:highlight>
                  <a:schemeClr val="lt1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400">
              <a:solidFill>
                <a:srgbClr val="424242"/>
              </a:solidFill>
              <a:highlight>
                <a:schemeClr val="lt1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4">
                <a:solidFill>
                  <a:srgbClr val="13204B"/>
                </a:solidFill>
              </a:rPr>
              <a:t>                          </a:t>
            </a:r>
            <a:r>
              <a:rPr lang="en-US" sz="1694">
                <a:solidFill>
                  <a:srgbClr val="090909"/>
                </a:solidFill>
              </a:rPr>
              <a:t>AI-Dermatologist is an innovative prediagnostic app helping you monitor your skin health and detect any unusual skin conditions so you could contact healthcare providers in time and avoid undesirable consequences.</a:t>
            </a:r>
            <a:endParaRPr sz="1694">
              <a:solidFill>
                <a:srgbClr val="09090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72">
              <a:solidFill>
                <a:srgbClr val="596077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4">
                <a:solidFill>
                  <a:srgbClr val="1060AD"/>
                </a:solidFill>
                <a:highlight>
                  <a:schemeClr val="lt1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How our Project Differ’s:</a:t>
            </a:r>
            <a:endParaRPr b="1" sz="1794">
              <a:solidFill>
                <a:srgbClr val="1060AD"/>
              </a:solidFill>
              <a:highlight>
                <a:schemeClr val="lt1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90909"/>
              </a:buClr>
              <a:buSzPts val="1650"/>
              <a:buChar char="●"/>
            </a:pPr>
            <a:r>
              <a:rPr lang="en-US" sz="1650">
                <a:solidFill>
                  <a:srgbClr val="090909"/>
                </a:solidFill>
              </a:rPr>
              <a:t>We offer a interactive real-time conversation platform  </a:t>
            </a:r>
            <a:endParaRPr sz="1650">
              <a:solidFill>
                <a:srgbClr val="090909"/>
              </a:solidFill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50"/>
              <a:buChar char="●"/>
            </a:pPr>
            <a:r>
              <a:rPr lang="en-US" sz="1650">
                <a:solidFill>
                  <a:srgbClr val="090909"/>
                </a:solidFill>
              </a:rPr>
              <a:t>User control his own privacy</a:t>
            </a:r>
            <a:endParaRPr sz="1650">
              <a:solidFill>
                <a:srgbClr val="090909"/>
              </a:solidFill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50"/>
              <a:buChar char="●"/>
            </a:pPr>
            <a:r>
              <a:rPr lang="en-US" sz="1650">
                <a:solidFill>
                  <a:srgbClr val="090909"/>
                </a:solidFill>
              </a:rPr>
              <a:t>Free Subscription for using chatbot</a:t>
            </a:r>
            <a:endParaRPr sz="1650">
              <a:solidFill>
                <a:srgbClr val="090909"/>
              </a:solidFill>
            </a:endParaRPr>
          </a:p>
          <a:p>
            <a:pPr indent="-3333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50"/>
              <a:buChar char="●"/>
            </a:pPr>
            <a:r>
              <a:rPr lang="en-US" sz="1650">
                <a:solidFill>
                  <a:srgbClr val="090909"/>
                </a:solidFill>
              </a:rPr>
              <a:t>Only accurate images are accepted for accuracy</a:t>
            </a:r>
            <a:endParaRPr sz="1650">
              <a:solidFill>
                <a:srgbClr val="09090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94">
              <a:solidFill>
                <a:srgbClr val="090909"/>
              </a:solidFill>
              <a:highlight>
                <a:schemeClr val="lt1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descr="A blue text on a black background&#10;&#10;Description automatically generated"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66" y="55590"/>
            <a:ext cx="3023878" cy="96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 rotWithShape="1">
          <a:blip r:embed="rId4">
            <a:alphaModFix/>
          </a:blip>
          <a:srcRect b="-112798" l="-168342" r="193976" t="138432"/>
          <a:stretch/>
        </p:blipFill>
        <p:spPr>
          <a:xfrm>
            <a:off x="5787875" y="5025400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300" y="2012913"/>
            <a:ext cx="2222575" cy="2222575"/>
          </a:xfrm>
          <a:prstGeom prst="rect">
            <a:avLst/>
          </a:prstGeom>
          <a:noFill/>
          <a:ln cap="flat" cmpd="sng" w="38100">
            <a:solidFill>
              <a:srgbClr val="090909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120000" dist="20955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ctrTitle"/>
          </p:nvPr>
        </p:nvSpPr>
        <p:spPr>
          <a:xfrm>
            <a:off x="1042416" y="1812207"/>
            <a:ext cx="5172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3600">
                <a:solidFill>
                  <a:schemeClr val="accent3"/>
                </a:solidFill>
              </a:rPr>
              <a:t>USER INTERFACE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408" name="Google Shape;408;p49"/>
          <p:cNvSpPr txBox="1"/>
          <p:nvPr>
            <p:ph idx="11" type="ftr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409" name="Google Shape;409;p49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text on a black background&#10;&#10;Description automatically generated" id="410" name="Google Shape;4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1"/>
            <a:ext cx="2427351" cy="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525" y="959375"/>
            <a:ext cx="5410798" cy="2603765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st="228600">
              <a:srgbClr val="000000">
                <a:alpha val="0"/>
              </a:srgbClr>
            </a:outerShdw>
          </a:effectLst>
        </p:spPr>
      </p:pic>
      <p:pic>
        <p:nvPicPr>
          <p:cNvPr id="412" name="Google Shape;41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25" y="966700"/>
            <a:ext cx="5410802" cy="2589124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st="228600">
              <a:srgbClr val="000000">
                <a:alpha val="0"/>
              </a:srgbClr>
            </a:outerShdw>
          </a:effectLst>
        </p:spPr>
      </p:pic>
      <p:pic>
        <p:nvPicPr>
          <p:cNvPr id="413" name="Google Shape;41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525" y="3808575"/>
            <a:ext cx="5409307" cy="2589124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st="228600">
              <a:srgbClr val="000000">
                <a:alpha val="0"/>
              </a:srgbClr>
            </a:outerShdw>
          </a:effectLst>
        </p:spPr>
      </p:pic>
      <p:pic>
        <p:nvPicPr>
          <p:cNvPr id="414" name="Google Shape;41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838" y="3856425"/>
            <a:ext cx="5433970" cy="2603775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st="228600">
              <a:srgbClr val="000000">
                <a:alpha val="0"/>
              </a:srgbClr>
            </a:outerShdw>
          </a:effectLst>
        </p:spPr>
      </p:pic>
      <p:sp>
        <p:nvSpPr>
          <p:cNvPr id="415" name="Google Shape;415;p49"/>
          <p:cNvSpPr txBox="1"/>
          <p:nvPr/>
        </p:nvSpPr>
        <p:spPr>
          <a:xfrm>
            <a:off x="2364725" y="603275"/>
            <a:ext cx="441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(1)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49"/>
          <p:cNvSpPr txBox="1"/>
          <p:nvPr/>
        </p:nvSpPr>
        <p:spPr>
          <a:xfrm>
            <a:off x="8384525" y="603275"/>
            <a:ext cx="441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(2)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2364725" y="6394475"/>
            <a:ext cx="441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(4)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8689325" y="6318275"/>
            <a:ext cx="441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(3)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9" name="Google Shape;419;p49"/>
          <p:cNvSpPr txBox="1"/>
          <p:nvPr/>
        </p:nvSpPr>
        <p:spPr>
          <a:xfrm>
            <a:off x="3890550" y="118950"/>
            <a:ext cx="44109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USER INTERFACE</a:t>
            </a:r>
            <a:endParaRPr b="1"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idx="4294967295" type="ctrTitle"/>
          </p:nvPr>
        </p:nvSpPr>
        <p:spPr>
          <a:xfrm>
            <a:off x="3739200" y="260600"/>
            <a:ext cx="471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>
                <a:solidFill>
                  <a:schemeClr val="accent3"/>
                </a:solidFill>
              </a:rPr>
              <a:t>SOURCE CODE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425" name="Google Shape;425;p50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426" name="Google Shape;426;p50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text on a black background&#10;&#10;Description automatically generated" id="427" name="Google Shape;4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96" y="145366"/>
            <a:ext cx="3023878" cy="9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0"/>
          <p:cNvSpPr txBox="1"/>
          <p:nvPr/>
        </p:nvSpPr>
        <p:spPr>
          <a:xfrm>
            <a:off x="457200" y="5481324"/>
            <a:ext cx="60534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u="sng">
                <a:solidFill>
                  <a:srgbClr val="20212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-US" sz="1600" u="sng">
                <a:solidFill>
                  <a:srgbClr val="20212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https://github.com/Thiruvikramchoudry/Chatbot-Pulse.git</a:t>
            </a:r>
            <a:endParaRPr sz="16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48"/>
              </a:solidFill>
            </a:endParaRPr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75" y="1281352"/>
            <a:ext cx="5775850" cy="32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5850" y="1977025"/>
            <a:ext cx="5958950" cy="335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idx="11" type="ftr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© 2023 Cognizant</a:t>
            </a:r>
            <a:endParaRPr sz="700"/>
          </a:p>
        </p:txBody>
      </p:sp>
      <p:pic>
        <p:nvPicPr>
          <p:cNvPr descr="A blue text on a black background&#10;&#10;Description automatically generated" id="436" name="Google Shape;4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8292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375" y="702875"/>
            <a:ext cx="9823277" cy="57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 txBox="1"/>
          <p:nvPr>
            <p:ph idx="12" type="sldNum"/>
          </p:nvPr>
        </p:nvSpPr>
        <p:spPr>
          <a:xfrm>
            <a:off x="457199" y="6438651"/>
            <a:ext cx="352200" cy="1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lang="en-US" sz="700">
                <a:solidFill>
                  <a:schemeClr val="dk1"/>
                </a:solidFill>
              </a:rPr>
              <a:t>‹#›</a:t>
            </a:fld>
            <a:endParaRPr b="0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idx="11" type="ftr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444" name="Google Shape;444;p52"/>
          <p:cNvSpPr txBox="1"/>
          <p:nvPr>
            <p:ph idx="2" type="body"/>
          </p:nvPr>
        </p:nvSpPr>
        <p:spPr>
          <a:xfrm>
            <a:off x="1042417" y="1770271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1400"/>
              <a:t>Mentor connect details</a:t>
            </a:r>
            <a:br>
              <a:rPr b="1" lang="en-US" sz="1400"/>
            </a:br>
            <a:br>
              <a:rPr b="1" lang="en-US" sz="1400"/>
            </a:br>
            <a:endParaRPr b="1" sz="1400"/>
          </a:p>
        </p:txBody>
      </p:sp>
      <p:pic>
        <p:nvPicPr>
          <p:cNvPr descr="A blue text on a black background&#10;&#10;Description automatically generated" id="445" name="Google Shape;4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50" y="502862"/>
            <a:ext cx="3023878" cy="9693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6" name="Google Shape;446;p52"/>
          <p:cNvGraphicFramePr/>
          <p:nvPr/>
        </p:nvGraphicFramePr>
        <p:xfrm>
          <a:off x="934720" y="2433457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{0B6E6DCE-3B7C-4EA0-A4AA-893E9EC3B8CB}</a:tableStyleId>
              </a:tblPr>
              <a:tblGrid>
                <a:gridCol w="2590800"/>
                <a:gridCol w="2590800"/>
                <a:gridCol w="2590800"/>
                <a:gridCol w="2590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Date of connect</a:t>
                      </a:r>
                      <a:endParaRPr sz="1600"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Time</a:t>
                      </a:r>
                      <a:endParaRPr sz="1600"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Platform</a:t>
                      </a:r>
                      <a:endParaRPr sz="1600"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Agenda of the meet</a:t>
                      </a:r>
                      <a:endParaRPr sz="1600"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12-07-2023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04.00 PM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Gmeet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 Review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14-07-2023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02:00 PM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Gmeet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Architecture Evaluation,ML Model Alteration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21-07-2023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02.00 PM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Gmeet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 Evaluation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23-07-2023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06.00 PM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Gmeet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Security Concerns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26-07-2023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02.00 PM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Gmeet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User interface review , chatbot conversation concern’s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ctrTitle"/>
          </p:nvPr>
        </p:nvSpPr>
        <p:spPr>
          <a:xfrm>
            <a:off x="309925" y="2800350"/>
            <a:ext cx="581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400">
                <a:latin typeface="Cinzel"/>
                <a:ea typeface="Cinzel"/>
                <a:cs typeface="Cinzel"/>
                <a:sym typeface="Cinzel"/>
              </a:rPr>
              <a:t>THANK YOU</a:t>
            </a:r>
            <a:endParaRPr sz="640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453" name="Google Shape;453;p53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454" name="Google Shape;454;p53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3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40"/>
          <p:cNvSpPr txBox="1"/>
          <p:nvPr>
            <p:ph idx="4294967295" type="body"/>
          </p:nvPr>
        </p:nvSpPr>
        <p:spPr>
          <a:xfrm>
            <a:off x="633246" y="4758515"/>
            <a:ext cx="6053138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/>
              <a:t>Team details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Team Name – Black Squad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Team No – 24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RMKCET / RMKEC -RMKCET </a:t>
            </a:r>
            <a:endParaRPr/>
          </a:p>
        </p:txBody>
      </p:sp>
      <p:pic>
        <p:nvPicPr>
          <p:cNvPr descr="A blue text on a black background&#10;&#10;Description automatically generated" id="280" name="Google Shape;2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28601"/>
            <a:ext cx="3023878" cy="9693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40"/>
          <p:cNvGraphicFramePr/>
          <p:nvPr/>
        </p:nvGraphicFramePr>
        <p:xfrm>
          <a:off x="565171" y="157311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{0B6E6DCE-3B7C-4EA0-A4AA-893E9EC3B8CB}</a:tableStyleId>
              </a:tblPr>
              <a:tblGrid>
                <a:gridCol w="2087125"/>
                <a:gridCol w="1622200"/>
                <a:gridCol w="1854675"/>
                <a:gridCol w="1854675"/>
                <a:gridCol w="1854675"/>
                <a:gridCol w="1854675"/>
              </a:tblGrid>
              <a:tr h="49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Team members name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Mail id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/>
                        <a:t>Team faculty mentors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Faculty mentor mail ID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Cognizant mentor name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Cognizant mentor mail ID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Thiruvikram Choudry B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thir20ad050@rmkcet.ac.in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Maria Michael Visuwasam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mariamichaelads@rmkcet.ac.in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Suvabrata Mitra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suvabratra.mitra@cognizant.com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Sharavanan L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shar20ad044@rmkcet.ac.in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Sirajudeen A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sira20ad045@rmkcet.ac.in</a:t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00004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idx="11" type="ftr"/>
          </p:nvPr>
        </p:nvSpPr>
        <p:spPr>
          <a:xfrm>
            <a:off x="113817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287" name="Google Shape;287;p41"/>
          <p:cNvSpPr txBox="1"/>
          <p:nvPr>
            <p:ph type="ctrTitle"/>
          </p:nvPr>
        </p:nvSpPr>
        <p:spPr>
          <a:xfrm>
            <a:off x="3784500" y="457200"/>
            <a:ext cx="4940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</a:pPr>
            <a:r>
              <a:rPr lang="en-US" sz="3200"/>
              <a:t>PROBLEM </a:t>
            </a:r>
            <a:r>
              <a:rPr lang="en-US" sz="3200"/>
              <a:t>STATEMENT</a:t>
            </a:r>
            <a:endParaRPr/>
          </a:p>
        </p:txBody>
      </p:sp>
      <p:sp>
        <p:nvSpPr>
          <p:cNvPr id="288" name="Google Shape;288;p41"/>
          <p:cNvSpPr txBox="1"/>
          <p:nvPr>
            <p:ph idx="2" type="body"/>
          </p:nvPr>
        </p:nvSpPr>
        <p:spPr>
          <a:xfrm>
            <a:off x="509550" y="1680000"/>
            <a:ext cx="8387400" cy="3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300"/>
              <a:buFont typeface="Georgia"/>
              <a:buChar char="❖"/>
            </a:pPr>
            <a:r>
              <a:rPr lang="en-US" sz="2300">
                <a:solidFill>
                  <a:srgbClr val="090909"/>
                </a:solidFill>
                <a:latin typeface="Georgia"/>
                <a:ea typeface="Georgia"/>
                <a:cs typeface="Georgia"/>
                <a:sym typeface="Georgia"/>
              </a:rPr>
              <a:t>Skin diseases are a common medical concern affecting millions of individuals worldwide. Skin diseases may be caused by fungal infection, bacteria, allergy, or viruses, etc. </a:t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300"/>
              <a:buFont typeface="Georgia"/>
              <a:buChar char="❖"/>
            </a:pPr>
            <a:r>
              <a:rPr lang="en-US" sz="2300">
                <a:solidFill>
                  <a:srgbClr val="090909"/>
                </a:solidFill>
                <a:latin typeface="Georgia"/>
                <a:ea typeface="Georgia"/>
                <a:cs typeface="Georgia"/>
                <a:sym typeface="Georgia"/>
              </a:rPr>
              <a:t>The advancement of medical technology has made it possible to diagnose the skin diseases but the cost of such diagnosis is very expensive. </a:t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300"/>
              <a:buFont typeface="Georgia"/>
              <a:buChar char="❖"/>
            </a:pPr>
            <a:r>
              <a:rPr lang="en-US" sz="2300">
                <a:solidFill>
                  <a:srgbClr val="090909"/>
                </a:solidFill>
                <a:latin typeface="Georgia"/>
                <a:ea typeface="Georgia"/>
                <a:cs typeface="Georgia"/>
                <a:sym typeface="Georgia"/>
              </a:rPr>
              <a:t>To Develop an AI-powered system for diagnosing skin conditions using images, aiming to improve the accuracy and efficiency of dermatological assessments.</a:t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A blue text on a black background&#10;&#10;Description automatically generated"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5" y="12"/>
            <a:ext cx="2037425" cy="6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</a:blip>
          <a:srcRect b="10934" l="0" r="9222" t="13554"/>
          <a:stretch/>
        </p:blipFill>
        <p:spPr>
          <a:xfrm>
            <a:off x="8896950" y="1680000"/>
            <a:ext cx="2360424" cy="196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050" y="3643500"/>
            <a:ext cx="1824063" cy="182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text on a black background&#10;&#10;Description automatically generated"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5" y="12"/>
            <a:ext cx="2037425" cy="6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 rotWithShape="1">
          <a:blip r:embed="rId4">
            <a:alphaModFix/>
          </a:blip>
          <a:srcRect b="0" l="541" r="945" t="1613"/>
          <a:stretch/>
        </p:blipFill>
        <p:spPr>
          <a:xfrm flipH="1">
            <a:off x="241075" y="-713300"/>
            <a:ext cx="11709826" cy="416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/>
          <p:nvPr/>
        </p:nvSpPr>
        <p:spPr>
          <a:xfrm>
            <a:off x="4594950" y="-636500"/>
            <a:ext cx="3002100" cy="300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10517500" y="6348625"/>
            <a:ext cx="13374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339875" y="2365600"/>
            <a:ext cx="32199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4B856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b="1" sz="3000">
              <a:solidFill>
                <a:srgbClr val="94B85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77450" y="2365600"/>
            <a:ext cx="23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060AD"/>
                </a:solidFill>
                <a:latin typeface="Georgia"/>
                <a:ea typeface="Georgia"/>
                <a:cs typeface="Georgia"/>
                <a:sym typeface="Georgia"/>
              </a:rPr>
              <a:t>SOLUTION</a:t>
            </a:r>
            <a:endParaRPr b="1" sz="3000">
              <a:solidFill>
                <a:srgbClr val="1060A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557750" y="3447325"/>
            <a:ext cx="5463600" cy="3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Diagnosis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is Expensive.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Image clarity issue.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Handling cancerous disease.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Identifying effect of cancer.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Privacy and security concerns.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7273475" y="3093225"/>
            <a:ext cx="237425" cy="201300"/>
          </a:xfrm>
          <a:custGeom>
            <a:rect b="b" l="l" r="r" t="t"/>
            <a:pathLst>
              <a:path extrusionOk="0" h="8052" w="9497">
                <a:moveTo>
                  <a:pt x="0" y="0"/>
                </a:moveTo>
                <a:cubicBezTo>
                  <a:pt x="1762" y="2202"/>
                  <a:pt x="3585" y="4799"/>
                  <a:pt x="6260" y="5691"/>
                </a:cubicBezTo>
                <a:cubicBezTo>
                  <a:pt x="7309" y="6041"/>
                  <a:pt x="9888" y="6616"/>
                  <a:pt x="9106" y="7398"/>
                </a:cubicBezTo>
                <a:cubicBezTo>
                  <a:pt x="6718" y="9786"/>
                  <a:pt x="3526" y="3526"/>
                  <a:pt x="1138" y="1138"/>
                </a:cubicBezTo>
              </a:path>
            </a:pathLst>
          </a:custGeom>
          <a:noFill/>
          <a:ln cap="flat" cmpd="sng" w="9525">
            <a:solidFill>
              <a:srgbClr val="1060A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42"/>
          <p:cNvSpPr txBox="1"/>
          <p:nvPr/>
        </p:nvSpPr>
        <p:spPr>
          <a:xfrm>
            <a:off x="6176675" y="3293450"/>
            <a:ext cx="6015300" cy="3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Free chatbots and cheap 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doctor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consultations.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Skin percentage prediction.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Skin cancer prediction.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Predicting the effect of cancer and providing 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medical</a:t>
            </a: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professionals.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AutoNum type="arabicParenR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Hashing user authentications and user control privacy method.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 rotWithShape="1">
          <a:blip r:embed="rId5">
            <a:alphaModFix/>
          </a:blip>
          <a:srcRect b="6138" l="16786" r="17097" t="5413"/>
          <a:stretch/>
        </p:blipFill>
        <p:spPr>
          <a:xfrm>
            <a:off x="4963050" y="0"/>
            <a:ext cx="2265900" cy="229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42"/>
          <p:cNvSpPr/>
          <p:nvPr/>
        </p:nvSpPr>
        <p:spPr>
          <a:xfrm>
            <a:off x="7245000" y="3101750"/>
            <a:ext cx="313025" cy="241875"/>
          </a:xfrm>
          <a:custGeom>
            <a:rect b="b" l="l" r="r" t="t"/>
            <a:pathLst>
              <a:path extrusionOk="0" h="9675" w="12521">
                <a:moveTo>
                  <a:pt x="0" y="0"/>
                </a:moveTo>
                <a:cubicBezTo>
                  <a:pt x="2928" y="4387"/>
                  <a:pt x="8791" y="5945"/>
                  <a:pt x="12521" y="9675"/>
                </a:cubicBezTo>
              </a:path>
            </a:pathLst>
          </a:custGeom>
          <a:noFill/>
          <a:ln cap="flat" cmpd="sng" w="9525">
            <a:solidFill>
              <a:srgbClr val="1060A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Google Shape;309;p42"/>
          <p:cNvSpPr/>
          <p:nvPr/>
        </p:nvSpPr>
        <p:spPr>
          <a:xfrm>
            <a:off x="7272586" y="3122808"/>
            <a:ext cx="359700" cy="198575"/>
          </a:xfrm>
          <a:custGeom>
            <a:rect b="b" l="l" r="r" t="t"/>
            <a:pathLst>
              <a:path extrusionOk="0" h="7943" w="14388">
                <a:moveTo>
                  <a:pt x="13035" y="7943"/>
                </a:moveTo>
                <a:cubicBezTo>
                  <a:pt x="9848" y="6987"/>
                  <a:pt x="6372" y="6013"/>
                  <a:pt x="4019" y="3660"/>
                </a:cubicBezTo>
                <a:cubicBezTo>
                  <a:pt x="2817" y="2458"/>
                  <a:pt x="-1236" y="-360"/>
                  <a:pt x="413" y="53"/>
                </a:cubicBezTo>
                <a:cubicBezTo>
                  <a:pt x="5603" y="1351"/>
                  <a:pt x="9143" y="6891"/>
                  <a:pt x="14388" y="7943"/>
                </a:cubicBezTo>
              </a:path>
            </a:pathLst>
          </a:custGeom>
          <a:noFill/>
          <a:ln cap="flat" cmpd="sng" w="9525">
            <a:solidFill>
              <a:srgbClr val="1060A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Google Shape;310;p42"/>
          <p:cNvSpPr txBox="1"/>
          <p:nvPr>
            <p:ph idx="11" type="ftr"/>
          </p:nvPr>
        </p:nvSpPr>
        <p:spPr>
          <a:xfrm>
            <a:off x="113817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/>
          <p:nvPr/>
        </p:nvSpPr>
        <p:spPr>
          <a:xfrm>
            <a:off x="3874351" y="1572121"/>
            <a:ext cx="2886477" cy="1704402"/>
          </a:xfrm>
          <a:custGeom>
            <a:rect b="b" l="l" r="r" t="t"/>
            <a:pathLst>
              <a:path extrusionOk="0" h="21600" w="21341">
                <a:moveTo>
                  <a:pt x="13640" y="0"/>
                </a:moveTo>
                <a:cubicBezTo>
                  <a:pt x="13548" y="4"/>
                  <a:pt x="13457" y="39"/>
                  <a:pt x="13373" y="103"/>
                </a:cubicBezTo>
                <a:cubicBezTo>
                  <a:pt x="13283" y="172"/>
                  <a:pt x="13202" y="272"/>
                  <a:pt x="13135" y="397"/>
                </a:cubicBezTo>
                <a:lnTo>
                  <a:pt x="4827" y="20292"/>
                </a:lnTo>
                <a:cubicBezTo>
                  <a:pt x="4788" y="20383"/>
                  <a:pt x="4739" y="20459"/>
                  <a:pt x="4682" y="20514"/>
                </a:cubicBezTo>
                <a:cubicBezTo>
                  <a:pt x="4611" y="20582"/>
                  <a:pt x="4531" y="20616"/>
                  <a:pt x="4450" y="20614"/>
                </a:cubicBezTo>
                <a:lnTo>
                  <a:pt x="1" y="20619"/>
                </a:lnTo>
                <a:lnTo>
                  <a:pt x="0" y="21600"/>
                </a:lnTo>
                <a:lnTo>
                  <a:pt x="4500" y="21600"/>
                </a:lnTo>
                <a:cubicBezTo>
                  <a:pt x="4566" y="21600"/>
                  <a:pt x="4633" y="21583"/>
                  <a:pt x="4696" y="21547"/>
                </a:cubicBezTo>
                <a:cubicBezTo>
                  <a:pt x="4759" y="21511"/>
                  <a:pt x="4818" y="21457"/>
                  <a:pt x="4871" y="21389"/>
                </a:cubicBezTo>
                <a:lnTo>
                  <a:pt x="13103" y="9378"/>
                </a:lnTo>
                <a:cubicBezTo>
                  <a:pt x="13170" y="9298"/>
                  <a:pt x="13244" y="9236"/>
                  <a:pt x="13322" y="9194"/>
                </a:cubicBezTo>
                <a:cubicBezTo>
                  <a:pt x="13399" y="9153"/>
                  <a:pt x="13480" y="9133"/>
                  <a:pt x="13561" y="9134"/>
                </a:cubicBezTo>
                <a:lnTo>
                  <a:pt x="18746" y="9116"/>
                </a:lnTo>
                <a:cubicBezTo>
                  <a:pt x="19406" y="9094"/>
                  <a:pt x="20062" y="8654"/>
                  <a:pt x="20566" y="7788"/>
                </a:cubicBezTo>
                <a:cubicBezTo>
                  <a:pt x="21600" y="6013"/>
                  <a:pt x="21598" y="3139"/>
                  <a:pt x="20566" y="1358"/>
                </a:cubicBezTo>
                <a:cubicBezTo>
                  <a:pt x="20072" y="505"/>
                  <a:pt x="19431" y="57"/>
                  <a:pt x="18781" y="12"/>
                </a:cubicBezTo>
                <a:lnTo>
                  <a:pt x="18713" y="11"/>
                </a:lnTo>
                <a:lnTo>
                  <a:pt x="136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3874153" y="2318494"/>
            <a:ext cx="2886370" cy="1052432"/>
          </a:xfrm>
          <a:custGeom>
            <a:rect b="b" l="l" r="r" t="t"/>
            <a:pathLst>
              <a:path extrusionOk="0" h="21595" w="21341">
                <a:moveTo>
                  <a:pt x="18746" y="3"/>
                </a:moveTo>
                <a:lnTo>
                  <a:pt x="13526" y="15"/>
                </a:lnTo>
                <a:cubicBezTo>
                  <a:pt x="13467" y="43"/>
                  <a:pt x="13411" y="91"/>
                  <a:pt x="13356" y="154"/>
                </a:cubicBezTo>
                <a:cubicBezTo>
                  <a:pt x="13282" y="238"/>
                  <a:pt x="13214" y="352"/>
                  <a:pt x="13152" y="492"/>
                </a:cubicBezTo>
                <a:lnTo>
                  <a:pt x="4927" y="19698"/>
                </a:lnTo>
                <a:cubicBezTo>
                  <a:pt x="4857" y="19823"/>
                  <a:pt x="4779" y="19912"/>
                  <a:pt x="4698" y="19962"/>
                </a:cubicBezTo>
                <a:cubicBezTo>
                  <a:pt x="4636" y="20001"/>
                  <a:pt x="4573" y="20016"/>
                  <a:pt x="4510" y="20007"/>
                </a:cubicBezTo>
                <a:lnTo>
                  <a:pt x="0" y="20040"/>
                </a:lnTo>
                <a:lnTo>
                  <a:pt x="1" y="21575"/>
                </a:lnTo>
                <a:lnTo>
                  <a:pt x="4481" y="21591"/>
                </a:lnTo>
                <a:cubicBezTo>
                  <a:pt x="4545" y="21600"/>
                  <a:pt x="4610" y="21593"/>
                  <a:pt x="4674" y="21571"/>
                </a:cubicBezTo>
                <a:cubicBezTo>
                  <a:pt x="4741" y="21548"/>
                  <a:pt x="4806" y="21508"/>
                  <a:pt x="4870" y="21453"/>
                </a:cubicBezTo>
                <a:lnTo>
                  <a:pt x="12895" y="15044"/>
                </a:lnTo>
                <a:cubicBezTo>
                  <a:pt x="12994" y="14949"/>
                  <a:pt x="13095" y="14881"/>
                  <a:pt x="13199" y="14840"/>
                </a:cubicBezTo>
                <a:cubicBezTo>
                  <a:pt x="13294" y="14803"/>
                  <a:pt x="13390" y="14789"/>
                  <a:pt x="13486" y="14800"/>
                </a:cubicBezTo>
                <a:lnTo>
                  <a:pt x="18457" y="14760"/>
                </a:lnTo>
                <a:lnTo>
                  <a:pt x="18632" y="14767"/>
                </a:lnTo>
                <a:cubicBezTo>
                  <a:pt x="19333" y="14817"/>
                  <a:pt x="20036" y="14101"/>
                  <a:pt x="20569" y="12617"/>
                </a:cubicBezTo>
                <a:cubicBezTo>
                  <a:pt x="21600" y="9743"/>
                  <a:pt x="21597" y="5097"/>
                  <a:pt x="20569" y="2206"/>
                </a:cubicBezTo>
                <a:cubicBezTo>
                  <a:pt x="20074" y="815"/>
                  <a:pt x="19431" y="83"/>
                  <a:pt x="18778" y="0"/>
                </a:cubicBezTo>
                <a:lnTo>
                  <a:pt x="18746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3874351" y="3066694"/>
            <a:ext cx="2888857" cy="723168"/>
          </a:xfrm>
          <a:custGeom>
            <a:rect b="b" l="l" r="r" t="t"/>
            <a:pathLst>
              <a:path extrusionOk="0" h="21600" w="21331">
                <a:moveTo>
                  <a:pt x="18667" y="32"/>
                </a:moveTo>
                <a:cubicBezTo>
                  <a:pt x="18597" y="13"/>
                  <a:pt x="18526" y="3"/>
                  <a:pt x="18456" y="0"/>
                </a:cubicBezTo>
                <a:lnTo>
                  <a:pt x="13489" y="97"/>
                </a:lnTo>
                <a:cubicBezTo>
                  <a:pt x="13429" y="92"/>
                  <a:pt x="13369" y="109"/>
                  <a:pt x="13310" y="138"/>
                </a:cubicBezTo>
                <a:cubicBezTo>
                  <a:pt x="13267" y="160"/>
                  <a:pt x="13225" y="189"/>
                  <a:pt x="13183" y="227"/>
                </a:cubicBezTo>
                <a:lnTo>
                  <a:pt x="4828" y="9473"/>
                </a:lnTo>
                <a:cubicBezTo>
                  <a:pt x="4769" y="9557"/>
                  <a:pt x="4707" y="9615"/>
                  <a:pt x="4645" y="9645"/>
                </a:cubicBezTo>
                <a:cubicBezTo>
                  <a:pt x="4585" y="9674"/>
                  <a:pt x="4525" y="9678"/>
                  <a:pt x="4465" y="9657"/>
                </a:cubicBezTo>
                <a:lnTo>
                  <a:pt x="1" y="9657"/>
                </a:lnTo>
                <a:lnTo>
                  <a:pt x="0" y="11969"/>
                </a:lnTo>
                <a:lnTo>
                  <a:pt x="4466" y="11957"/>
                </a:lnTo>
                <a:cubicBezTo>
                  <a:pt x="4525" y="11946"/>
                  <a:pt x="4583" y="11948"/>
                  <a:pt x="4642" y="11963"/>
                </a:cubicBezTo>
                <a:cubicBezTo>
                  <a:pt x="4694" y="11976"/>
                  <a:pt x="4746" y="12000"/>
                  <a:pt x="4797" y="12034"/>
                </a:cubicBezTo>
                <a:lnTo>
                  <a:pt x="13052" y="21369"/>
                </a:lnTo>
                <a:cubicBezTo>
                  <a:pt x="13123" y="21445"/>
                  <a:pt x="13194" y="21502"/>
                  <a:pt x="13266" y="21541"/>
                </a:cubicBezTo>
                <a:cubicBezTo>
                  <a:pt x="13339" y="21580"/>
                  <a:pt x="13413" y="21597"/>
                  <a:pt x="13486" y="21600"/>
                </a:cubicBezTo>
                <a:lnTo>
                  <a:pt x="18644" y="21463"/>
                </a:lnTo>
                <a:lnTo>
                  <a:pt x="18720" y="21452"/>
                </a:lnTo>
                <a:cubicBezTo>
                  <a:pt x="19379" y="21384"/>
                  <a:pt x="20034" y="20352"/>
                  <a:pt x="20539" y="18328"/>
                </a:cubicBezTo>
                <a:cubicBezTo>
                  <a:pt x="21589" y="14130"/>
                  <a:pt x="21600" y="7269"/>
                  <a:pt x="20539" y="3167"/>
                </a:cubicBezTo>
                <a:cubicBezTo>
                  <a:pt x="20016" y="1144"/>
                  <a:pt x="19339" y="213"/>
                  <a:pt x="18667" y="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3874351" y="3485339"/>
            <a:ext cx="2886264" cy="1051569"/>
          </a:xfrm>
          <a:custGeom>
            <a:rect b="b" l="l" r="r" t="t"/>
            <a:pathLst>
              <a:path extrusionOk="0" h="21595" w="21341">
                <a:moveTo>
                  <a:pt x="4481" y="4"/>
                </a:moveTo>
                <a:lnTo>
                  <a:pt x="0" y="21"/>
                </a:lnTo>
                <a:lnTo>
                  <a:pt x="0" y="1553"/>
                </a:lnTo>
                <a:lnTo>
                  <a:pt x="4510" y="1590"/>
                </a:lnTo>
                <a:cubicBezTo>
                  <a:pt x="4573" y="1581"/>
                  <a:pt x="4636" y="1597"/>
                  <a:pt x="4698" y="1635"/>
                </a:cubicBezTo>
                <a:cubicBezTo>
                  <a:pt x="4779" y="1684"/>
                  <a:pt x="4856" y="1771"/>
                  <a:pt x="4925" y="1895"/>
                </a:cubicBezTo>
                <a:lnTo>
                  <a:pt x="13152" y="21122"/>
                </a:lnTo>
                <a:cubicBezTo>
                  <a:pt x="13213" y="21263"/>
                  <a:pt x="13281" y="21377"/>
                  <a:pt x="13355" y="21461"/>
                </a:cubicBezTo>
                <a:cubicBezTo>
                  <a:pt x="13410" y="21523"/>
                  <a:pt x="13467" y="21569"/>
                  <a:pt x="13526" y="21595"/>
                </a:cubicBezTo>
                <a:lnTo>
                  <a:pt x="18671" y="21545"/>
                </a:lnTo>
                <a:lnTo>
                  <a:pt x="18747" y="21538"/>
                </a:lnTo>
                <a:cubicBezTo>
                  <a:pt x="19408" y="21503"/>
                  <a:pt x="20064" y="20793"/>
                  <a:pt x="20568" y="19390"/>
                </a:cubicBezTo>
                <a:cubicBezTo>
                  <a:pt x="21600" y="16514"/>
                  <a:pt x="21597" y="11858"/>
                  <a:pt x="20568" y="8966"/>
                </a:cubicBezTo>
                <a:cubicBezTo>
                  <a:pt x="20022" y="7432"/>
                  <a:pt x="19296" y="6704"/>
                  <a:pt x="18576" y="6766"/>
                </a:cubicBezTo>
                <a:lnTo>
                  <a:pt x="13487" y="6802"/>
                </a:lnTo>
                <a:cubicBezTo>
                  <a:pt x="13391" y="6811"/>
                  <a:pt x="13294" y="6795"/>
                  <a:pt x="13199" y="6757"/>
                </a:cubicBezTo>
                <a:cubicBezTo>
                  <a:pt x="13096" y="6716"/>
                  <a:pt x="12994" y="6652"/>
                  <a:pt x="12895" y="6557"/>
                </a:cubicBezTo>
                <a:lnTo>
                  <a:pt x="4870" y="139"/>
                </a:lnTo>
                <a:cubicBezTo>
                  <a:pt x="4806" y="83"/>
                  <a:pt x="4741" y="43"/>
                  <a:pt x="4675" y="21"/>
                </a:cubicBezTo>
                <a:cubicBezTo>
                  <a:pt x="4610" y="-1"/>
                  <a:pt x="4546" y="-5"/>
                  <a:pt x="4481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3874351" y="3581301"/>
            <a:ext cx="2886477" cy="1704564"/>
          </a:xfrm>
          <a:custGeom>
            <a:rect b="b" l="l" r="r" t="t"/>
            <a:pathLst>
              <a:path extrusionOk="0" h="21600" w="21341">
                <a:moveTo>
                  <a:pt x="0" y="0"/>
                </a:moveTo>
                <a:lnTo>
                  <a:pt x="1" y="983"/>
                </a:lnTo>
                <a:lnTo>
                  <a:pt x="4450" y="988"/>
                </a:lnTo>
                <a:cubicBezTo>
                  <a:pt x="4531" y="986"/>
                  <a:pt x="4611" y="1021"/>
                  <a:pt x="4682" y="1089"/>
                </a:cubicBezTo>
                <a:cubicBezTo>
                  <a:pt x="4739" y="1144"/>
                  <a:pt x="4788" y="1219"/>
                  <a:pt x="4827" y="1310"/>
                </a:cubicBezTo>
                <a:lnTo>
                  <a:pt x="13135" y="21203"/>
                </a:lnTo>
                <a:cubicBezTo>
                  <a:pt x="13202" y="21328"/>
                  <a:pt x="13282" y="21428"/>
                  <a:pt x="13373" y="21497"/>
                </a:cubicBezTo>
                <a:cubicBezTo>
                  <a:pt x="13457" y="21561"/>
                  <a:pt x="13548" y="21596"/>
                  <a:pt x="13640" y="21600"/>
                </a:cubicBezTo>
                <a:lnTo>
                  <a:pt x="18670" y="21570"/>
                </a:lnTo>
                <a:lnTo>
                  <a:pt x="18745" y="21570"/>
                </a:lnTo>
                <a:cubicBezTo>
                  <a:pt x="19406" y="21548"/>
                  <a:pt x="20062" y="21107"/>
                  <a:pt x="20566" y="20242"/>
                </a:cubicBezTo>
                <a:cubicBezTo>
                  <a:pt x="21600" y="18467"/>
                  <a:pt x="21598" y="15593"/>
                  <a:pt x="20566" y="13812"/>
                </a:cubicBezTo>
                <a:cubicBezTo>
                  <a:pt x="20067" y="12951"/>
                  <a:pt x="19417" y="12503"/>
                  <a:pt x="18760" y="12466"/>
                </a:cubicBezTo>
                <a:lnTo>
                  <a:pt x="13561" y="12467"/>
                </a:lnTo>
                <a:cubicBezTo>
                  <a:pt x="13480" y="12468"/>
                  <a:pt x="13399" y="12448"/>
                  <a:pt x="13321" y="12407"/>
                </a:cubicBezTo>
                <a:cubicBezTo>
                  <a:pt x="13243" y="12365"/>
                  <a:pt x="13170" y="12303"/>
                  <a:pt x="13103" y="12223"/>
                </a:cubicBezTo>
                <a:lnTo>
                  <a:pt x="4871" y="214"/>
                </a:lnTo>
                <a:cubicBezTo>
                  <a:pt x="4818" y="145"/>
                  <a:pt x="4759" y="92"/>
                  <a:pt x="4696" y="55"/>
                </a:cubicBezTo>
                <a:cubicBezTo>
                  <a:pt x="4633" y="19"/>
                  <a:pt x="4567" y="0"/>
                  <a:pt x="4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43"/>
          <p:cNvSpPr/>
          <p:nvPr/>
        </p:nvSpPr>
        <p:spPr>
          <a:xfrm rot="10800000">
            <a:off x="369158" y="2111831"/>
            <a:ext cx="1531738" cy="2634066"/>
          </a:xfrm>
          <a:custGeom>
            <a:rect b="b" l="l" r="r" t="t"/>
            <a:pathLst>
              <a:path extrusionOk="0" h="21600" w="21238">
                <a:moveTo>
                  <a:pt x="8594" y="0"/>
                </a:moveTo>
                <a:lnTo>
                  <a:pt x="11731" y="0"/>
                </a:lnTo>
                <a:cubicBezTo>
                  <a:pt x="12722" y="16"/>
                  <a:pt x="13690" y="174"/>
                  <a:pt x="14551" y="460"/>
                </a:cubicBezTo>
                <a:cubicBezTo>
                  <a:pt x="15307" y="711"/>
                  <a:pt x="15963" y="1054"/>
                  <a:pt x="16542" y="1439"/>
                </a:cubicBezTo>
                <a:cubicBezTo>
                  <a:pt x="17860" y="2316"/>
                  <a:pt x="18730" y="3323"/>
                  <a:pt x="19397" y="4375"/>
                </a:cubicBezTo>
                <a:cubicBezTo>
                  <a:pt x="20076" y="5446"/>
                  <a:pt x="20553" y="6575"/>
                  <a:pt x="20851" y="7729"/>
                </a:cubicBezTo>
                <a:cubicBezTo>
                  <a:pt x="21422" y="9944"/>
                  <a:pt x="21373" y="12311"/>
                  <a:pt x="20625" y="14585"/>
                </a:cubicBezTo>
                <a:cubicBezTo>
                  <a:pt x="20146" y="16042"/>
                  <a:pt x="19401" y="17463"/>
                  <a:pt x="18197" y="18751"/>
                </a:cubicBezTo>
                <a:cubicBezTo>
                  <a:pt x="17565" y="19428"/>
                  <a:pt x="16810" y="20064"/>
                  <a:pt x="15856" y="20586"/>
                </a:cubicBezTo>
                <a:cubicBezTo>
                  <a:pt x="15368" y="20853"/>
                  <a:pt x="14831" y="21088"/>
                  <a:pt x="14236" y="21263"/>
                </a:cubicBezTo>
                <a:cubicBezTo>
                  <a:pt x="13578" y="21456"/>
                  <a:pt x="12857" y="21572"/>
                  <a:pt x="12112" y="21600"/>
                </a:cubicBezTo>
                <a:lnTo>
                  <a:pt x="8970" y="21600"/>
                </a:lnTo>
                <a:cubicBezTo>
                  <a:pt x="3145" y="18897"/>
                  <a:pt x="-178" y="14725"/>
                  <a:pt x="7" y="10348"/>
                </a:cubicBezTo>
                <a:cubicBezTo>
                  <a:pt x="178" y="6322"/>
                  <a:pt x="3315" y="2542"/>
                  <a:pt x="85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3"/>
          <p:cNvSpPr/>
          <p:nvPr/>
        </p:nvSpPr>
        <p:spPr>
          <a:xfrm rot="10800000">
            <a:off x="369135" y="2111831"/>
            <a:ext cx="1540186" cy="2634066"/>
          </a:xfrm>
          <a:custGeom>
            <a:rect b="b" l="l" r="r" t="t"/>
            <a:pathLst>
              <a:path extrusionOk="0" h="21600" w="21110">
                <a:moveTo>
                  <a:pt x="8611" y="0"/>
                </a:moveTo>
                <a:lnTo>
                  <a:pt x="11712" y="0"/>
                </a:lnTo>
                <a:cubicBezTo>
                  <a:pt x="12692" y="16"/>
                  <a:pt x="13648" y="174"/>
                  <a:pt x="14500" y="460"/>
                </a:cubicBezTo>
                <a:cubicBezTo>
                  <a:pt x="15247" y="711"/>
                  <a:pt x="15896" y="1054"/>
                  <a:pt x="16468" y="1439"/>
                </a:cubicBezTo>
                <a:cubicBezTo>
                  <a:pt x="17771" y="2316"/>
                  <a:pt x="18631" y="3323"/>
                  <a:pt x="19290" y="4375"/>
                </a:cubicBezTo>
                <a:cubicBezTo>
                  <a:pt x="19962" y="5446"/>
                  <a:pt x="20433" y="6575"/>
                  <a:pt x="20727" y="7729"/>
                </a:cubicBezTo>
                <a:cubicBezTo>
                  <a:pt x="21292" y="9944"/>
                  <a:pt x="21244" y="12311"/>
                  <a:pt x="20504" y="14585"/>
                </a:cubicBezTo>
                <a:cubicBezTo>
                  <a:pt x="20030" y="16042"/>
                  <a:pt x="19294" y="17463"/>
                  <a:pt x="18104" y="18751"/>
                </a:cubicBezTo>
                <a:cubicBezTo>
                  <a:pt x="17479" y="19428"/>
                  <a:pt x="16732" y="20064"/>
                  <a:pt x="15789" y="20586"/>
                </a:cubicBezTo>
                <a:cubicBezTo>
                  <a:pt x="15307" y="20853"/>
                  <a:pt x="14777" y="21088"/>
                  <a:pt x="14189" y="21263"/>
                </a:cubicBezTo>
                <a:cubicBezTo>
                  <a:pt x="13538" y="21456"/>
                  <a:pt x="12825" y="21572"/>
                  <a:pt x="12088" y="21600"/>
                </a:cubicBezTo>
                <a:lnTo>
                  <a:pt x="8983" y="21600"/>
                </a:lnTo>
                <a:cubicBezTo>
                  <a:pt x="3036" y="18864"/>
                  <a:pt x="-308" y="14566"/>
                  <a:pt x="23" y="10082"/>
                </a:cubicBezTo>
                <a:cubicBezTo>
                  <a:pt x="313" y="6136"/>
                  <a:pt x="3446" y="2459"/>
                  <a:pt x="8611" y="0"/>
                </a:cubicBezTo>
                <a:close/>
              </a:path>
            </a:pathLst>
          </a:custGeom>
          <a:solidFill>
            <a:srgbClr val="000000">
              <a:alpha val="18039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43"/>
          <p:cNvSpPr/>
          <p:nvPr/>
        </p:nvSpPr>
        <p:spPr>
          <a:xfrm rot="10800000">
            <a:off x="652598" y="2234650"/>
            <a:ext cx="1260300" cy="238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3"/>
          <p:cNvSpPr/>
          <p:nvPr/>
        </p:nvSpPr>
        <p:spPr>
          <a:xfrm rot="10800000">
            <a:off x="591557" y="2112372"/>
            <a:ext cx="1382401" cy="2632195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8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8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634" y="2038"/>
                </a:moveTo>
                <a:cubicBezTo>
                  <a:pt x="11653" y="2038"/>
                  <a:pt x="13673" y="2844"/>
                  <a:pt x="15214" y="4457"/>
                </a:cubicBezTo>
                <a:cubicBezTo>
                  <a:pt x="18296" y="7682"/>
                  <a:pt x="18296" y="12912"/>
                  <a:pt x="15214" y="16138"/>
                </a:cubicBezTo>
                <a:cubicBezTo>
                  <a:pt x="12132" y="19364"/>
                  <a:pt x="7135" y="19364"/>
                  <a:pt x="4053" y="16138"/>
                </a:cubicBezTo>
                <a:cubicBezTo>
                  <a:pt x="971" y="12912"/>
                  <a:pt x="971" y="7682"/>
                  <a:pt x="4053" y="4457"/>
                </a:cubicBezTo>
                <a:cubicBezTo>
                  <a:pt x="5594" y="2844"/>
                  <a:pt x="7614" y="2038"/>
                  <a:pt x="9634" y="20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3"/>
          <p:cNvSpPr/>
          <p:nvPr/>
        </p:nvSpPr>
        <p:spPr>
          <a:xfrm rot="10800000">
            <a:off x="896430" y="2637964"/>
            <a:ext cx="830257" cy="1580975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6"/>
                  <a:pt x="12356" y="0"/>
                  <a:pt x="9838" y="0"/>
                </a:cubicBezTo>
                <a:close/>
                <a:moveTo>
                  <a:pt x="9667" y="3377"/>
                </a:moveTo>
                <a:cubicBezTo>
                  <a:pt x="11359" y="3377"/>
                  <a:pt x="13052" y="4052"/>
                  <a:pt x="14343" y="5403"/>
                </a:cubicBezTo>
                <a:cubicBezTo>
                  <a:pt x="16926" y="8106"/>
                  <a:pt x="16926" y="12489"/>
                  <a:pt x="14343" y="15192"/>
                </a:cubicBezTo>
                <a:cubicBezTo>
                  <a:pt x="11760" y="17895"/>
                  <a:pt x="7573" y="17895"/>
                  <a:pt x="4990" y="15192"/>
                </a:cubicBezTo>
                <a:cubicBezTo>
                  <a:pt x="2407" y="12489"/>
                  <a:pt x="2407" y="8106"/>
                  <a:pt x="4990" y="5403"/>
                </a:cubicBezTo>
                <a:cubicBezTo>
                  <a:pt x="6281" y="4052"/>
                  <a:pt x="7974" y="3377"/>
                  <a:pt x="9667" y="33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3"/>
          <p:cNvSpPr/>
          <p:nvPr/>
        </p:nvSpPr>
        <p:spPr>
          <a:xfrm rot="10800000">
            <a:off x="1190765" y="3164062"/>
            <a:ext cx="277800" cy="52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3"/>
          <p:cNvSpPr/>
          <p:nvPr/>
        </p:nvSpPr>
        <p:spPr>
          <a:xfrm rot="5400000">
            <a:off x="3519862" y="3150346"/>
            <a:ext cx="219294" cy="3405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33" y="5481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3"/>
          <p:cNvSpPr/>
          <p:nvPr/>
        </p:nvSpPr>
        <p:spPr>
          <a:xfrm rot="5400000">
            <a:off x="3519862" y="3369650"/>
            <a:ext cx="219294" cy="340524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367" y="5481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3"/>
          <p:cNvSpPr/>
          <p:nvPr/>
        </p:nvSpPr>
        <p:spPr>
          <a:xfrm rot="5400000">
            <a:off x="3721125" y="2911595"/>
            <a:ext cx="253966" cy="785376"/>
          </a:xfrm>
          <a:custGeom>
            <a:rect b="b" l="l" r="r" t="t"/>
            <a:pathLst>
              <a:path extrusionOk="0" h="21600" w="21518">
                <a:moveTo>
                  <a:pt x="21518" y="0"/>
                </a:moveTo>
                <a:cubicBezTo>
                  <a:pt x="20494" y="280"/>
                  <a:pt x="19359" y="513"/>
                  <a:pt x="18143" y="695"/>
                </a:cubicBezTo>
                <a:cubicBezTo>
                  <a:pt x="16621" y="922"/>
                  <a:pt x="14997" y="1064"/>
                  <a:pt x="13384" y="1211"/>
                </a:cubicBezTo>
                <a:cubicBezTo>
                  <a:pt x="11515" y="1381"/>
                  <a:pt x="9650" y="1557"/>
                  <a:pt x="7823" y="1770"/>
                </a:cubicBezTo>
                <a:cubicBezTo>
                  <a:pt x="5546" y="2036"/>
                  <a:pt x="3283" y="2370"/>
                  <a:pt x="1752" y="2979"/>
                </a:cubicBezTo>
                <a:cubicBezTo>
                  <a:pt x="539" y="3462"/>
                  <a:pt x="-82" y="4073"/>
                  <a:pt x="9" y="4696"/>
                </a:cubicBezTo>
                <a:lnTo>
                  <a:pt x="1628" y="13101"/>
                </a:lnTo>
                <a:lnTo>
                  <a:pt x="21417" y="21600"/>
                </a:lnTo>
                <a:lnTo>
                  <a:pt x="21518" y="0"/>
                </a:lnTo>
                <a:close/>
              </a:path>
            </a:pathLst>
          </a:custGeom>
          <a:solidFill>
            <a:srgbClr val="A5CAF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3"/>
          <p:cNvSpPr/>
          <p:nvPr/>
        </p:nvSpPr>
        <p:spPr>
          <a:xfrm rot="5400000">
            <a:off x="3721723" y="3161347"/>
            <a:ext cx="252771" cy="785376"/>
          </a:xfrm>
          <a:custGeom>
            <a:rect b="b" l="l" r="r" t="t"/>
            <a:pathLst>
              <a:path extrusionOk="0" h="21600" w="21517">
                <a:moveTo>
                  <a:pt x="83" y="0"/>
                </a:moveTo>
                <a:cubicBezTo>
                  <a:pt x="1041" y="281"/>
                  <a:pt x="2121" y="515"/>
                  <a:pt x="3289" y="695"/>
                </a:cubicBezTo>
                <a:cubicBezTo>
                  <a:pt x="4810" y="929"/>
                  <a:pt x="6447" y="1066"/>
                  <a:pt x="8070" y="1211"/>
                </a:cubicBezTo>
                <a:cubicBezTo>
                  <a:pt x="9950" y="1378"/>
                  <a:pt x="11822" y="1557"/>
                  <a:pt x="13658" y="1770"/>
                </a:cubicBezTo>
                <a:cubicBezTo>
                  <a:pt x="15944" y="2036"/>
                  <a:pt x="18218" y="2370"/>
                  <a:pt x="19757" y="2979"/>
                </a:cubicBezTo>
                <a:cubicBezTo>
                  <a:pt x="20976" y="3462"/>
                  <a:pt x="21600" y="4073"/>
                  <a:pt x="21508" y="4696"/>
                </a:cubicBezTo>
                <a:lnTo>
                  <a:pt x="19881" y="13101"/>
                </a:lnTo>
                <a:lnTo>
                  <a:pt x="0" y="21600"/>
                </a:lnTo>
                <a:lnTo>
                  <a:pt x="83" y="0"/>
                </a:lnTo>
                <a:close/>
              </a:path>
            </a:pathLst>
          </a:custGeom>
          <a:solidFill>
            <a:srgbClr val="A5D5F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43"/>
          <p:cNvSpPr/>
          <p:nvPr/>
        </p:nvSpPr>
        <p:spPr>
          <a:xfrm rot="5400000">
            <a:off x="3721723" y="3161347"/>
            <a:ext cx="252771" cy="785376"/>
          </a:xfrm>
          <a:custGeom>
            <a:rect b="b" l="l" r="r" t="t"/>
            <a:pathLst>
              <a:path extrusionOk="0" h="21600" w="21517">
                <a:moveTo>
                  <a:pt x="83" y="0"/>
                </a:moveTo>
                <a:cubicBezTo>
                  <a:pt x="1041" y="281"/>
                  <a:pt x="2121" y="515"/>
                  <a:pt x="3289" y="695"/>
                </a:cubicBezTo>
                <a:cubicBezTo>
                  <a:pt x="4810" y="929"/>
                  <a:pt x="6447" y="1066"/>
                  <a:pt x="8070" y="1211"/>
                </a:cubicBezTo>
                <a:cubicBezTo>
                  <a:pt x="9950" y="1378"/>
                  <a:pt x="11822" y="1557"/>
                  <a:pt x="13658" y="1770"/>
                </a:cubicBezTo>
                <a:cubicBezTo>
                  <a:pt x="15944" y="2036"/>
                  <a:pt x="18218" y="2370"/>
                  <a:pt x="19757" y="2979"/>
                </a:cubicBezTo>
                <a:cubicBezTo>
                  <a:pt x="20976" y="3462"/>
                  <a:pt x="21600" y="4073"/>
                  <a:pt x="21508" y="4696"/>
                </a:cubicBezTo>
                <a:lnTo>
                  <a:pt x="19881" y="13101"/>
                </a:lnTo>
                <a:lnTo>
                  <a:pt x="0" y="21600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3">
              <a:alpha val="34117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3"/>
          <p:cNvSpPr/>
          <p:nvPr/>
        </p:nvSpPr>
        <p:spPr>
          <a:xfrm rot="5400000">
            <a:off x="3210056" y="2975618"/>
            <a:ext cx="92394" cy="910044"/>
          </a:xfrm>
          <a:custGeom>
            <a:rect b="b" l="l" r="r" t="t"/>
            <a:pathLst>
              <a:path extrusionOk="0" h="21597" w="21600">
                <a:moveTo>
                  <a:pt x="5302" y="230"/>
                </a:moveTo>
                <a:lnTo>
                  <a:pt x="0" y="5119"/>
                </a:lnTo>
                <a:cubicBezTo>
                  <a:pt x="1221" y="6695"/>
                  <a:pt x="1947" y="8275"/>
                  <a:pt x="2178" y="9856"/>
                </a:cubicBezTo>
                <a:cubicBezTo>
                  <a:pt x="2455" y="11749"/>
                  <a:pt x="2021" y="13645"/>
                  <a:pt x="1575" y="15538"/>
                </a:cubicBezTo>
                <a:cubicBezTo>
                  <a:pt x="1099" y="17558"/>
                  <a:pt x="609" y="19578"/>
                  <a:pt x="105" y="21597"/>
                </a:cubicBezTo>
                <a:lnTo>
                  <a:pt x="10813" y="21411"/>
                </a:lnTo>
                <a:lnTo>
                  <a:pt x="21495" y="21597"/>
                </a:lnTo>
                <a:cubicBezTo>
                  <a:pt x="20991" y="19578"/>
                  <a:pt x="20501" y="17558"/>
                  <a:pt x="20025" y="15538"/>
                </a:cubicBezTo>
                <a:cubicBezTo>
                  <a:pt x="19579" y="13645"/>
                  <a:pt x="19145" y="11749"/>
                  <a:pt x="19422" y="9856"/>
                </a:cubicBezTo>
                <a:cubicBezTo>
                  <a:pt x="19653" y="8275"/>
                  <a:pt x="20379" y="6695"/>
                  <a:pt x="21600" y="5119"/>
                </a:cubicBezTo>
                <a:lnTo>
                  <a:pt x="16325" y="230"/>
                </a:lnTo>
                <a:cubicBezTo>
                  <a:pt x="14822" y="80"/>
                  <a:pt x="12789" y="-3"/>
                  <a:pt x="10681" y="1"/>
                </a:cubicBezTo>
                <a:cubicBezTo>
                  <a:pt x="8664" y="4"/>
                  <a:pt x="6738" y="86"/>
                  <a:pt x="5302" y="2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43"/>
          <p:cNvSpPr/>
          <p:nvPr/>
        </p:nvSpPr>
        <p:spPr>
          <a:xfrm rot="5400000">
            <a:off x="1694662" y="3005047"/>
            <a:ext cx="79380" cy="8514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078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CBEC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3"/>
          <p:cNvSpPr/>
          <p:nvPr/>
        </p:nvSpPr>
        <p:spPr>
          <a:xfrm rot="5400000">
            <a:off x="2222968" y="2910283"/>
            <a:ext cx="144410" cy="1041066"/>
          </a:xfrm>
          <a:custGeom>
            <a:rect b="b" l="l" r="r" t="t"/>
            <a:pathLst>
              <a:path extrusionOk="0" h="21600" w="21323">
                <a:moveTo>
                  <a:pt x="10661" y="0"/>
                </a:moveTo>
                <a:lnTo>
                  <a:pt x="3980" y="12"/>
                </a:lnTo>
                <a:lnTo>
                  <a:pt x="18" y="18574"/>
                </a:lnTo>
                <a:cubicBezTo>
                  <a:pt x="-139" y="19232"/>
                  <a:pt x="727" y="19886"/>
                  <a:pt x="2554" y="20491"/>
                </a:cubicBezTo>
                <a:cubicBezTo>
                  <a:pt x="3762" y="20891"/>
                  <a:pt x="5376" y="21265"/>
                  <a:pt x="7345" y="21600"/>
                </a:cubicBezTo>
                <a:lnTo>
                  <a:pt x="13977" y="21600"/>
                </a:lnTo>
                <a:cubicBezTo>
                  <a:pt x="15946" y="21265"/>
                  <a:pt x="17560" y="20891"/>
                  <a:pt x="18768" y="20491"/>
                </a:cubicBezTo>
                <a:cubicBezTo>
                  <a:pt x="20595" y="19886"/>
                  <a:pt x="21461" y="19232"/>
                  <a:pt x="21304" y="18574"/>
                </a:cubicBezTo>
                <a:lnTo>
                  <a:pt x="17342" y="12"/>
                </a:lnTo>
                <a:lnTo>
                  <a:pt x="10661" y="0"/>
                </a:lnTo>
                <a:close/>
              </a:path>
            </a:pathLst>
          </a:custGeom>
          <a:solidFill>
            <a:srgbClr val="D6D7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43"/>
          <p:cNvSpPr/>
          <p:nvPr/>
        </p:nvSpPr>
        <p:spPr>
          <a:xfrm rot="5400000">
            <a:off x="2718030" y="2512719"/>
            <a:ext cx="49113" cy="1909764"/>
          </a:xfrm>
          <a:custGeom>
            <a:rect b="b" l="l" r="r" t="t"/>
            <a:pathLst>
              <a:path extrusionOk="0" h="21600" w="21470">
                <a:moveTo>
                  <a:pt x="10318" y="9679"/>
                </a:moveTo>
                <a:cubicBezTo>
                  <a:pt x="6728" y="7866"/>
                  <a:pt x="5872" y="6050"/>
                  <a:pt x="7750" y="4235"/>
                </a:cubicBezTo>
                <a:cubicBezTo>
                  <a:pt x="8415" y="3592"/>
                  <a:pt x="9424" y="2950"/>
                  <a:pt x="10775" y="2308"/>
                </a:cubicBezTo>
                <a:lnTo>
                  <a:pt x="1463" y="0"/>
                </a:lnTo>
                <a:lnTo>
                  <a:pt x="1572" y="2298"/>
                </a:lnTo>
                <a:cubicBezTo>
                  <a:pt x="1134" y="3552"/>
                  <a:pt x="788" y="4806"/>
                  <a:pt x="533" y="6060"/>
                </a:cubicBezTo>
                <a:cubicBezTo>
                  <a:pt x="7" y="8650"/>
                  <a:pt x="-130" y="11240"/>
                  <a:pt x="122" y="13830"/>
                </a:cubicBezTo>
                <a:cubicBezTo>
                  <a:pt x="374" y="16420"/>
                  <a:pt x="1016" y="19010"/>
                  <a:pt x="2047" y="21600"/>
                </a:cubicBezTo>
                <a:cubicBezTo>
                  <a:pt x="4408" y="21525"/>
                  <a:pt x="6578" y="21446"/>
                  <a:pt x="8544" y="21363"/>
                </a:cubicBezTo>
                <a:cubicBezTo>
                  <a:pt x="10509" y="21281"/>
                  <a:pt x="12267" y="21195"/>
                  <a:pt x="13804" y="21107"/>
                </a:cubicBezTo>
                <a:cubicBezTo>
                  <a:pt x="18715" y="20825"/>
                  <a:pt x="21325" y="20519"/>
                  <a:pt x="21470" y="20210"/>
                </a:cubicBezTo>
                <a:lnTo>
                  <a:pt x="10318" y="9679"/>
                </a:lnTo>
                <a:close/>
              </a:path>
            </a:pathLst>
          </a:custGeom>
          <a:solidFill>
            <a:srgbClr val="000000">
              <a:alpha val="745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6988800" y="2509564"/>
            <a:ext cx="4898394" cy="20607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90909"/>
                </a:solidFill>
                <a:latin typeface="Georgia"/>
                <a:ea typeface="Georgia"/>
                <a:cs typeface="Georgia"/>
                <a:sym typeface="Georgia"/>
              </a:rPr>
              <a:t>The goal is to create a reliable application that can assist individuals in identifying various skin conditions, such as acne, psoriasis, infections, skin cancer and other dermatological disorders.</a:t>
            </a:r>
            <a:endParaRPr sz="22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Medium"/>
              <a:buNone/>
            </a:pPr>
            <a:r>
              <a:t/>
            </a:r>
            <a:endParaRPr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5502900" y="1764350"/>
            <a:ext cx="12603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SemiBold"/>
              <a:buNone/>
            </a:pPr>
            <a:r>
              <a:rPr lang="en-US" sz="2000">
                <a:solidFill>
                  <a:srgbClr val="09090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endParaRPr i="0" sz="2000" u="none" cap="none" strike="noStrike">
              <a:solidFill>
                <a:srgbClr val="09090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5614048" y="2490550"/>
            <a:ext cx="910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SemiBold"/>
              <a:buNone/>
            </a:pPr>
            <a:r>
              <a:rPr lang="en-US" sz="2000">
                <a:solidFill>
                  <a:srgbClr val="09090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Privacy</a:t>
            </a:r>
            <a:endParaRPr sz="2000" u="none" cap="none" strike="noStrike">
              <a:solidFill>
                <a:srgbClr val="09090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5098950" y="3247413"/>
            <a:ext cx="1670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SemiBold"/>
              <a:buNone/>
            </a:pPr>
            <a:r>
              <a:rPr lang="en-US" sz="2000">
                <a:solidFill>
                  <a:srgbClr val="09090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User-Friendly</a:t>
            </a:r>
            <a:endParaRPr i="0" sz="2000" u="none" cap="none" strike="noStrike">
              <a:solidFill>
                <a:srgbClr val="09090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5336525" y="3908750"/>
            <a:ext cx="1433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SemiBold"/>
              <a:buNone/>
            </a:pPr>
            <a:r>
              <a:rPr lang="en-US" sz="2000">
                <a:solidFill>
                  <a:srgbClr val="09090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Free of cost</a:t>
            </a:r>
            <a:endParaRPr i="0" sz="2000" u="none" cap="none" strike="noStrike">
              <a:solidFill>
                <a:srgbClr val="09090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678026" y="4730475"/>
            <a:ext cx="1091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SemiBold"/>
              <a:buNone/>
            </a:pPr>
            <a:r>
              <a:rPr lang="en-US" sz="2000">
                <a:solidFill>
                  <a:srgbClr val="09090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  <a:endParaRPr i="0" sz="2000" u="none" cap="none" strike="noStrike">
              <a:solidFill>
                <a:srgbClr val="09090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502900" y="384900"/>
            <a:ext cx="18957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inzel"/>
                <a:ea typeface="Cinzel"/>
                <a:cs typeface="Cinzel"/>
                <a:sym typeface="Cinzel"/>
              </a:rPr>
              <a:t>GOALS</a:t>
            </a:r>
            <a:endParaRPr b="1" sz="3600"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descr="A blue text on a black background&#10;&#10;Description automatically generated"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5" y="12"/>
            <a:ext cx="2037425" cy="6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>
            <p:ph idx="11" type="ftr"/>
          </p:nvPr>
        </p:nvSpPr>
        <p:spPr>
          <a:xfrm>
            <a:off x="113817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© 2023 Cognizant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ctrTitle"/>
          </p:nvPr>
        </p:nvSpPr>
        <p:spPr>
          <a:xfrm>
            <a:off x="2558475" y="73663"/>
            <a:ext cx="605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3500">
                <a:solidFill>
                  <a:schemeClr val="accent3"/>
                </a:solidFill>
              </a:rPr>
              <a:t>ARCHITECTURE DIAGRAM</a:t>
            </a:r>
            <a:endParaRPr sz="3500">
              <a:solidFill>
                <a:schemeClr val="accent3"/>
              </a:solidFill>
            </a:endParaRPr>
          </a:p>
        </p:txBody>
      </p:sp>
      <p:sp>
        <p:nvSpPr>
          <p:cNvPr id="349" name="Google Shape;349;p44"/>
          <p:cNvSpPr txBox="1"/>
          <p:nvPr>
            <p:ph idx="2" type="body"/>
          </p:nvPr>
        </p:nvSpPr>
        <p:spPr>
          <a:xfrm>
            <a:off x="1036233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33F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DB33F"/>
              </a:buClr>
              <a:buSzPts val="16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2140350" cy="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>
            <p:ph idx="11" type="ftr"/>
          </p:nvPr>
        </p:nvSpPr>
        <p:spPr>
          <a:xfrm>
            <a:off x="-8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77" y="612488"/>
            <a:ext cx="10662907" cy="59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idx="11" type="ftr"/>
          </p:nvPr>
        </p:nvSpPr>
        <p:spPr>
          <a:xfrm>
            <a:off x="301417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358" name="Google Shape;358;p45"/>
          <p:cNvSpPr txBox="1"/>
          <p:nvPr>
            <p:ph type="ctrTitle"/>
          </p:nvPr>
        </p:nvSpPr>
        <p:spPr>
          <a:xfrm>
            <a:off x="2507000" y="38825"/>
            <a:ext cx="7569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</a:pPr>
            <a:r>
              <a:rPr lang="en-US"/>
              <a:t>MACHINE LEARNING MODEL’S</a:t>
            </a:r>
            <a:endParaRPr/>
          </a:p>
        </p:txBody>
      </p:sp>
      <p:sp>
        <p:nvSpPr>
          <p:cNvPr id="359" name="Google Shape;359;p45"/>
          <p:cNvSpPr txBox="1"/>
          <p:nvPr>
            <p:ph idx="2" type="body"/>
          </p:nvPr>
        </p:nvSpPr>
        <p:spPr>
          <a:xfrm>
            <a:off x="614650" y="885250"/>
            <a:ext cx="10800900" cy="58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AutoNum type="arabicParenR"/>
            </a:pPr>
            <a:r>
              <a:rPr b="1" i="1" lang="en-US" sz="1800">
                <a:solidFill>
                  <a:schemeClr val="accent3"/>
                </a:solidFill>
              </a:rPr>
              <a:t>SKIN PERCENTAGE PREDICTION MODEL</a:t>
            </a:r>
            <a:r>
              <a:rPr b="1" lang="en-US" sz="1800">
                <a:solidFill>
                  <a:schemeClr val="accent3"/>
                </a:solidFill>
              </a:rPr>
              <a:t>:</a:t>
            </a:r>
            <a:endParaRPr b="1" sz="1800">
              <a:solidFill>
                <a:schemeClr val="accent3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ALGORITHM : </a:t>
            </a:r>
            <a:r>
              <a:rPr lang="en-US">
                <a:solidFill>
                  <a:srgbClr val="000000"/>
                </a:solidFill>
              </a:rPr>
              <a:t>Random Forest Algorithm</a:t>
            </a:r>
            <a:endParaRPr b="1" i="1" sz="1800"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DATASET : </a:t>
            </a:r>
            <a:r>
              <a:rPr lang="en-US">
                <a:solidFill>
                  <a:srgbClr val="000000"/>
                </a:solidFill>
              </a:rPr>
              <a:t>Skin Segmentation (UC - Irvine)</a:t>
            </a:r>
            <a:endParaRPr>
              <a:solidFill>
                <a:srgbClr val="000000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b="1" i="1" lang="en-US">
                <a:solidFill>
                  <a:srgbClr val="000000"/>
                </a:solidFill>
              </a:rPr>
              <a:t>No. OF CLASSES : </a:t>
            </a:r>
            <a:r>
              <a:rPr lang="en-US">
                <a:solidFill>
                  <a:srgbClr val="00000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ACCURACY : </a:t>
            </a:r>
            <a:r>
              <a:rPr lang="en-US">
                <a:solidFill>
                  <a:srgbClr val="090909"/>
                </a:solidFill>
              </a:rPr>
              <a:t>91.76%</a:t>
            </a:r>
            <a:endParaRPr>
              <a:solidFill>
                <a:srgbClr val="090909"/>
              </a:solidFill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F1- SCORE :</a:t>
            </a:r>
            <a:r>
              <a:rPr lang="en-US">
                <a:solidFill>
                  <a:srgbClr val="090909"/>
                </a:solidFill>
              </a:rPr>
              <a:t> 0.95</a:t>
            </a:r>
            <a:endParaRPr>
              <a:solidFill>
                <a:srgbClr val="090909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909"/>
              </a:solidFill>
            </a:endParaRPr>
          </a:p>
          <a:p>
            <a:pPr indent="0" lvl="0" marL="1371600" marR="569366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AutoNum type="arabicParenR"/>
            </a:pPr>
            <a:r>
              <a:rPr b="1" i="1" lang="en-US" sz="1800">
                <a:solidFill>
                  <a:schemeClr val="accent3"/>
                </a:solidFill>
              </a:rPr>
              <a:t>SKIN DISEASE PREDICTION MODEL</a:t>
            </a:r>
            <a:r>
              <a:rPr b="1" lang="en-US" sz="1800">
                <a:solidFill>
                  <a:schemeClr val="accent3"/>
                </a:solidFill>
              </a:rPr>
              <a:t>:</a:t>
            </a:r>
            <a:endParaRPr b="1" sz="1800">
              <a:solidFill>
                <a:schemeClr val="accent3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ALGORITHM : </a:t>
            </a:r>
            <a:r>
              <a:rPr lang="en-US">
                <a:solidFill>
                  <a:srgbClr val="000000"/>
                </a:solidFill>
              </a:rPr>
              <a:t>CNN (VGG16)</a:t>
            </a:r>
            <a:endParaRPr b="1" i="1" sz="1800"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DATASET : </a:t>
            </a:r>
            <a:r>
              <a:rPr lang="en-US">
                <a:solidFill>
                  <a:srgbClr val="090909"/>
                </a:solidFill>
              </a:rPr>
              <a:t>Dermnet (Kaggle)</a:t>
            </a:r>
            <a:endParaRPr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No. OF CLASSES: </a:t>
            </a:r>
            <a:r>
              <a:rPr lang="en-US">
                <a:solidFill>
                  <a:srgbClr val="090909"/>
                </a:solidFill>
              </a:rPr>
              <a:t>6</a:t>
            </a:r>
            <a:endParaRPr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ACCURACY : </a:t>
            </a:r>
            <a:r>
              <a:rPr lang="en-US">
                <a:solidFill>
                  <a:srgbClr val="090909"/>
                </a:solidFill>
              </a:rPr>
              <a:t>76.23%</a:t>
            </a:r>
            <a:r>
              <a:rPr b="1" i="1" lang="en-US">
                <a:solidFill>
                  <a:srgbClr val="090909"/>
                </a:solidFill>
              </a:rPr>
              <a:t> </a:t>
            </a:r>
            <a:endParaRPr b="1" i="1"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F1- SCORE : </a:t>
            </a:r>
            <a:r>
              <a:rPr lang="en-US">
                <a:solidFill>
                  <a:srgbClr val="090909"/>
                </a:solidFill>
              </a:rPr>
              <a:t> 0.7956%</a:t>
            </a:r>
            <a:endParaRPr>
              <a:solidFill>
                <a:srgbClr val="090909"/>
              </a:solidFill>
            </a:endParaRPr>
          </a:p>
          <a:p>
            <a:pPr indent="0" lvl="0" marL="0" marR="569366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69366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A blue text on a black background&#10;&#10;Description automatically generated" id="360" name="Google Shape;3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15130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6876300" y="1300450"/>
            <a:ext cx="3300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050" y="689625"/>
            <a:ext cx="3856899" cy="3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250" y="3945425"/>
            <a:ext cx="3475002" cy="2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idx="11" type="ftr"/>
          </p:nvPr>
        </p:nvSpPr>
        <p:spPr>
          <a:xfrm>
            <a:off x="301417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369" name="Google Shape;369;p46"/>
          <p:cNvSpPr txBox="1"/>
          <p:nvPr>
            <p:ph type="ctrTitle"/>
          </p:nvPr>
        </p:nvSpPr>
        <p:spPr>
          <a:xfrm>
            <a:off x="2563950" y="38813"/>
            <a:ext cx="8508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</a:pPr>
            <a:r>
              <a:rPr lang="en-US"/>
              <a:t>MACHINE LEARNING MODEL’S</a:t>
            </a:r>
            <a:endParaRPr/>
          </a:p>
        </p:txBody>
      </p:sp>
      <p:sp>
        <p:nvSpPr>
          <p:cNvPr id="370" name="Google Shape;370;p46"/>
          <p:cNvSpPr txBox="1"/>
          <p:nvPr>
            <p:ph idx="2" type="body"/>
          </p:nvPr>
        </p:nvSpPr>
        <p:spPr>
          <a:xfrm>
            <a:off x="614650" y="885250"/>
            <a:ext cx="10800900" cy="58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3"/>
                </a:solidFill>
              </a:rPr>
              <a:t>3)</a:t>
            </a:r>
            <a:r>
              <a:rPr b="1" i="1" lang="en-US" sz="1800">
                <a:solidFill>
                  <a:schemeClr val="accent3"/>
                </a:solidFill>
              </a:rPr>
              <a:t> </a:t>
            </a:r>
            <a:r>
              <a:rPr b="1" i="1" lang="en-US" sz="1800">
                <a:solidFill>
                  <a:schemeClr val="accent3"/>
                </a:solidFill>
              </a:rPr>
              <a:t>SKIN CANCER PREDICTION MODEL</a:t>
            </a:r>
            <a:r>
              <a:rPr b="1" lang="en-US" sz="1800">
                <a:solidFill>
                  <a:schemeClr val="accent3"/>
                </a:solidFill>
              </a:rPr>
              <a:t>:</a:t>
            </a:r>
            <a:endParaRPr b="1" sz="1800">
              <a:solidFill>
                <a:schemeClr val="accent3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ALGORITHM : </a:t>
            </a:r>
            <a:r>
              <a:rPr lang="en-US">
                <a:solidFill>
                  <a:srgbClr val="000000"/>
                </a:solidFill>
              </a:rPr>
              <a:t>CNN (Sequential)</a:t>
            </a:r>
            <a:endParaRPr b="1" i="1" sz="1800"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DATASET </a:t>
            </a:r>
            <a:r>
              <a:rPr b="1" i="1" lang="en-US">
                <a:solidFill>
                  <a:srgbClr val="090909"/>
                </a:solidFill>
              </a:rPr>
              <a:t>: </a:t>
            </a:r>
            <a:r>
              <a:rPr lang="en-US">
                <a:solidFill>
                  <a:srgbClr val="090909"/>
                </a:solidFill>
              </a:rPr>
              <a:t>HAM10000 (Kaggle)</a:t>
            </a:r>
            <a:endParaRPr b="1" i="1"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No. OF CLASSES</a:t>
            </a:r>
            <a:r>
              <a:rPr i="1" lang="en-US">
                <a:solidFill>
                  <a:srgbClr val="090909"/>
                </a:solidFill>
              </a:rPr>
              <a:t> </a:t>
            </a:r>
            <a:r>
              <a:rPr lang="en-US">
                <a:solidFill>
                  <a:srgbClr val="090909"/>
                </a:solidFill>
              </a:rPr>
              <a:t>: 7</a:t>
            </a:r>
            <a:endParaRPr>
              <a:solidFill>
                <a:srgbClr val="090909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ACCURACY : </a:t>
            </a:r>
            <a:r>
              <a:rPr lang="en-US">
                <a:solidFill>
                  <a:srgbClr val="090909"/>
                </a:solidFill>
              </a:rPr>
              <a:t>91.08%</a:t>
            </a:r>
            <a:endParaRPr>
              <a:solidFill>
                <a:srgbClr val="090909"/>
              </a:solidFill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F1- SCORE :</a:t>
            </a:r>
            <a:r>
              <a:rPr lang="en-US">
                <a:solidFill>
                  <a:srgbClr val="090909"/>
                </a:solidFill>
              </a:rPr>
              <a:t> 0.9249</a:t>
            </a:r>
            <a:endParaRPr>
              <a:solidFill>
                <a:srgbClr val="090909"/>
              </a:solidFill>
            </a:endParaRPr>
          </a:p>
          <a:p>
            <a:pPr indent="0" lvl="0" marL="1371600" marR="569366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0" lvl="0" marL="18288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3"/>
                </a:solidFill>
              </a:rPr>
              <a:t>4) </a:t>
            </a:r>
            <a:r>
              <a:rPr b="1" i="1" lang="en-US" sz="1800">
                <a:solidFill>
                  <a:schemeClr val="accent3"/>
                </a:solidFill>
              </a:rPr>
              <a:t>BENIGN / MALIGNANT </a:t>
            </a:r>
            <a:r>
              <a:rPr b="1" i="1" lang="en-US" sz="1800">
                <a:solidFill>
                  <a:schemeClr val="accent3"/>
                </a:solidFill>
              </a:rPr>
              <a:t>PREDICTION MODEL</a:t>
            </a:r>
            <a:r>
              <a:rPr b="1" lang="en-US" sz="1800">
                <a:solidFill>
                  <a:schemeClr val="accent3"/>
                </a:solidFill>
              </a:rPr>
              <a:t>:</a:t>
            </a:r>
            <a:endParaRPr b="1" sz="1800">
              <a:solidFill>
                <a:schemeClr val="accent3"/>
              </a:solidFill>
            </a:endParaRPr>
          </a:p>
          <a:p>
            <a:pPr indent="-330200" lvl="1" marL="1371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>
                <a:solidFill>
                  <a:srgbClr val="090909"/>
                </a:solidFill>
              </a:rPr>
              <a:t>ALGORITHM : </a:t>
            </a:r>
            <a:r>
              <a:rPr lang="en-US">
                <a:solidFill>
                  <a:srgbClr val="000000"/>
                </a:solidFill>
              </a:rPr>
              <a:t>CNN (Sequential)</a:t>
            </a:r>
            <a:endParaRPr b="1" i="1" sz="1800">
              <a:solidFill>
                <a:srgbClr val="090909"/>
              </a:solidFill>
            </a:endParaRPr>
          </a:p>
          <a:p>
            <a:pPr indent="-3175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400"/>
              <a:buChar char="❏"/>
            </a:pPr>
            <a:r>
              <a:rPr b="1" i="1" lang="en-US">
                <a:solidFill>
                  <a:srgbClr val="090909"/>
                </a:solidFill>
              </a:rPr>
              <a:t>DATASET : </a:t>
            </a:r>
            <a:r>
              <a:rPr lang="en-US" sz="1800">
                <a:solidFill>
                  <a:srgbClr val="090909"/>
                </a:solidFill>
                <a:highlight>
                  <a:srgbClr val="FFFFFF"/>
                </a:highlight>
              </a:rPr>
              <a:t>Malignant vs Benign</a:t>
            </a:r>
            <a:endParaRPr sz="180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indent="-3429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800"/>
              <a:buChar char="❏"/>
            </a:pPr>
            <a:r>
              <a:rPr b="1" i="1" lang="en-US">
                <a:solidFill>
                  <a:srgbClr val="090909"/>
                </a:solidFill>
                <a:highlight>
                  <a:srgbClr val="FFFFFF"/>
                </a:highlight>
              </a:rPr>
              <a:t>No. OF CLASSES :</a:t>
            </a:r>
            <a:r>
              <a:rPr lang="en-US" sz="1800">
                <a:solidFill>
                  <a:srgbClr val="090909"/>
                </a:solidFill>
                <a:highlight>
                  <a:srgbClr val="FFFFFF"/>
                </a:highlight>
              </a:rPr>
              <a:t> </a:t>
            </a:r>
            <a:r>
              <a:rPr lang="en-US">
                <a:solidFill>
                  <a:srgbClr val="090909"/>
                </a:solidFill>
                <a:highlight>
                  <a:srgbClr val="FFFFFF"/>
                </a:highlight>
              </a:rPr>
              <a:t> 2</a:t>
            </a:r>
            <a:endParaRPr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 sz="1600">
                <a:solidFill>
                  <a:srgbClr val="090909"/>
                </a:solidFill>
              </a:rPr>
              <a:t>ACCURACY : </a:t>
            </a:r>
            <a:r>
              <a:rPr lang="en-US" sz="1600">
                <a:solidFill>
                  <a:srgbClr val="090909"/>
                </a:solidFill>
              </a:rPr>
              <a:t>78.76%</a:t>
            </a:r>
            <a:endParaRPr sz="1600">
              <a:solidFill>
                <a:srgbClr val="090909"/>
              </a:solidFill>
            </a:endParaRPr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1600"/>
              <a:buChar char="❏"/>
            </a:pPr>
            <a:r>
              <a:rPr b="1" i="1" lang="en-US" sz="1600">
                <a:solidFill>
                  <a:srgbClr val="090909"/>
                </a:solidFill>
              </a:rPr>
              <a:t>F1- SCORE :  </a:t>
            </a:r>
            <a:r>
              <a:rPr lang="en-US" sz="1600">
                <a:solidFill>
                  <a:srgbClr val="090909"/>
                </a:solidFill>
              </a:rPr>
              <a:t>0.8331</a:t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69366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0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A blue text on a black background&#10;&#10;Description automatically generated"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151300" cy="6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688" y="3640750"/>
            <a:ext cx="3217249" cy="32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674" y="925460"/>
            <a:ext cx="3283600" cy="271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idx="11" type="ftr"/>
          </p:nvPr>
        </p:nvSpPr>
        <p:spPr>
          <a:xfrm>
            <a:off x="-8" y="645854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379" name="Google Shape;379;p47"/>
          <p:cNvSpPr txBox="1"/>
          <p:nvPr>
            <p:ph type="ctrTitle"/>
          </p:nvPr>
        </p:nvSpPr>
        <p:spPr>
          <a:xfrm>
            <a:off x="2690050" y="38813"/>
            <a:ext cx="6801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</a:pPr>
            <a:r>
              <a:rPr lang="en-US"/>
              <a:t>TECH STACK &amp; LIMITATIONS</a:t>
            </a:r>
            <a:endParaRPr/>
          </a:p>
        </p:txBody>
      </p:sp>
      <p:pic>
        <p:nvPicPr>
          <p:cNvPr descr="A blue text on a black background&#10;&#10;Description automatically generated" id="380" name="Google Shape;3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151300" cy="689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47"/>
          <p:cNvGraphicFramePr/>
          <p:nvPr/>
        </p:nvGraphicFramePr>
        <p:xfrm>
          <a:off x="163600" y="68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{7DB243B4-B206-4E18-A6D3-1A926B45AB74}</a:tableStyleId>
              </a:tblPr>
              <a:tblGrid>
                <a:gridCol w="5927100"/>
                <a:gridCol w="5927100"/>
              </a:tblGrid>
              <a:tr h="30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FRONT END &amp; BACKEND FRAMEWORK: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0909"/>
                        </a:buClr>
                        <a:buSzPts val="1600"/>
                        <a:buChar char="➢"/>
                      </a:pPr>
                      <a:r>
                        <a:rPr lang="en-US" sz="1600">
                          <a:solidFill>
                            <a:srgbClr val="090909"/>
                          </a:solidFill>
                        </a:rPr>
                        <a:t>HTML</a:t>
                      </a:r>
                      <a:endParaRPr sz="1600">
                        <a:solidFill>
                          <a:srgbClr val="090909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0909"/>
                        </a:buClr>
                        <a:buSzPts val="1600"/>
                        <a:buChar char="➢"/>
                      </a:pPr>
                      <a:r>
                        <a:rPr lang="en-US" sz="1600">
                          <a:solidFill>
                            <a:srgbClr val="090909"/>
                          </a:solidFill>
                        </a:rPr>
                        <a:t>CSS</a:t>
                      </a:r>
                      <a:endParaRPr sz="1600">
                        <a:solidFill>
                          <a:srgbClr val="090909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0909"/>
                        </a:buClr>
                        <a:buSzPts val="1600"/>
                        <a:buChar char="➢"/>
                      </a:pPr>
                      <a:r>
                        <a:rPr lang="en-US" sz="1600">
                          <a:solidFill>
                            <a:srgbClr val="090909"/>
                          </a:solidFill>
                        </a:rPr>
                        <a:t>JAVASCRIPT</a:t>
                      </a:r>
                      <a:endParaRPr sz="1600">
                        <a:solidFill>
                          <a:srgbClr val="090909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0909"/>
                        </a:buClr>
                        <a:buSzPts val="1600"/>
                        <a:buChar char="➢"/>
                      </a:pPr>
                      <a:r>
                        <a:rPr lang="en-US" sz="1600">
                          <a:solidFill>
                            <a:srgbClr val="090909"/>
                          </a:solidFill>
                        </a:rPr>
                        <a:t>DJANGO</a:t>
                      </a:r>
                      <a:endParaRPr sz="16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PROGRAMMING LANGUAGES &amp; MODULES/TOOLS: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➢"/>
                      </a:pPr>
                      <a:r>
                        <a:rPr b="1" lang="en-US" sz="1500"/>
                        <a:t>PYTHON : </a:t>
                      </a:r>
                      <a:r>
                        <a:rPr lang="en-US" sz="1500"/>
                        <a:t>Numpy, Pandas ,Keras ,Tensorflow , Pillow , Djanjo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rPr b="1" lang="en-US" sz="1500"/>
                        <a:t>JAVASCRIPT :</a:t>
                      </a:r>
                      <a:r>
                        <a:rPr b="1" lang="en-US" sz="1300"/>
                        <a:t> </a:t>
                      </a:r>
                      <a:r>
                        <a:rPr lang="en-US" sz="1300"/>
                        <a:t>AJAX , JQUERY ,BOOTSTRAP</a:t>
                      </a:r>
                      <a:r>
                        <a:rPr lang="en-US" sz="1500"/>
                        <a:t>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08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800"/>
                        <a:t>CLOUD PLATFORM :</a:t>
                      </a:r>
                      <a:endParaRPr b="1" i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8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➢"/>
                      </a:pPr>
                      <a:r>
                        <a:rPr b="1" lang="en-US" sz="1800"/>
                        <a:t>Cloudinary</a:t>
                      </a:r>
                      <a:r>
                        <a:rPr lang="en-US" sz="1800"/>
                        <a:t> - </a:t>
                      </a:r>
                      <a:r>
                        <a:rPr lang="en-US" sz="1800">
                          <a:solidFill>
                            <a:srgbClr val="09090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cloud-based service that provides an end-to-end solution for all the chatbot ima</a:t>
                      </a:r>
                      <a:r>
                        <a:rPr lang="en-US" sz="1800">
                          <a:solidFill>
                            <a:srgbClr val="09090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</a:t>
                      </a:r>
                      <a:r>
                        <a:rPr lang="en-US" sz="1600">
                          <a:solidFill>
                            <a:srgbClr val="09090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.</a:t>
                      </a:r>
                      <a:endParaRPr sz="20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LIMITATIONS:</a:t>
                      </a:r>
                      <a:endParaRPr b="1" sz="2000"/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➢"/>
                      </a:pPr>
                      <a:r>
                        <a:rPr lang="en-US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Each model in our Application has an accuracy range for 70 to 90 percentage, so there's a chance that model can make wrong prediction for  10% to 30%.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13716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➢"/>
                      </a:pPr>
                      <a:r>
                        <a:rPr lang="en-US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non-human skin is given by the user, the model tends to produce inaccurate predictions.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175" y="1230300"/>
            <a:ext cx="1893750" cy="16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300" y="2358100"/>
            <a:ext cx="1267325" cy="9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3250" y="5262925"/>
            <a:ext cx="2428600" cy="13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4100" y="2391225"/>
            <a:ext cx="1198200" cy="11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04131" y="2308175"/>
            <a:ext cx="2513620" cy="1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09950" y="2908249"/>
            <a:ext cx="695067" cy="6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5044" y="310380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2288" y="2308184"/>
            <a:ext cx="612000" cy="8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0773" y="3081463"/>
            <a:ext cx="695075" cy="6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19669" y="2221388"/>
            <a:ext cx="1198200" cy="98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HiSlide Base Colour Theme">
      <a:dk1>
        <a:srgbClr val="2A363E"/>
      </a:dk1>
      <a:lt1>
        <a:srgbClr val="FEFFFE"/>
      </a:lt1>
      <a:dk2>
        <a:srgbClr val="8B909B"/>
      </a:dk2>
      <a:lt2>
        <a:srgbClr val="F3F4F5"/>
      </a:lt2>
      <a:accent1>
        <a:srgbClr val="FECC42"/>
      </a:accent1>
      <a:accent2>
        <a:srgbClr val="FA7571"/>
      </a:accent2>
      <a:accent3>
        <a:srgbClr val="2598F5"/>
      </a:accent3>
      <a:accent4>
        <a:srgbClr val="924883"/>
      </a:accent4>
      <a:accent5>
        <a:srgbClr val="9BCAFA"/>
      </a:accent5>
      <a:accent6>
        <a:srgbClr val="D5D8DA"/>
      </a:accent6>
      <a:hlink>
        <a:srgbClr val="2598F3"/>
      </a:hlink>
      <a:folHlink>
        <a:srgbClr val="2598F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